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61" r:id="rId4"/>
    <p:sldId id="262" r:id="rId5"/>
    <p:sldId id="259" r:id="rId6"/>
    <p:sldId id="263" r:id="rId7"/>
    <p:sldId id="264" r:id="rId8"/>
    <p:sldId id="265" r:id="rId9"/>
    <p:sldId id="268" r:id="rId10"/>
    <p:sldId id="269" r:id="rId11"/>
    <p:sldId id="270" r:id="rId12"/>
    <p:sldId id="278" r:id="rId13"/>
    <p:sldId id="282" r:id="rId14"/>
    <p:sldId id="283" r:id="rId15"/>
    <p:sldId id="284" r:id="rId16"/>
    <p:sldId id="285" r:id="rId17"/>
    <p:sldId id="286" r:id="rId18"/>
    <p:sldId id="289" r:id="rId19"/>
    <p:sldId id="287" r:id="rId20"/>
    <p:sldId id="28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3" d="100"/>
          <a:sy n="103" d="100"/>
        </p:scale>
        <p:origin x="138"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0C97F8-3CC7-44FD-B3A6-C278E44B698B}" type="datetimeFigureOut">
              <a:rPr lang="en-US" smtClean="0"/>
              <a:t>5/6/2019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65F267-2828-4042-855D-489D1E38A0C3}" type="slidenum">
              <a:rPr lang="en-US" smtClean="0"/>
              <a:t>‹#›</a:t>
            </a:fld>
            <a:endParaRPr lang="en-US"/>
          </a:p>
        </p:txBody>
      </p:sp>
    </p:spTree>
    <p:extLst>
      <p:ext uri="{BB962C8B-B14F-4D97-AF65-F5344CB8AC3E}">
        <p14:creationId xmlns:p14="http://schemas.microsoft.com/office/powerpoint/2010/main" val="2064118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en.wikipedia.org/wiki/International_League_Soccer" TargetMode="External"/><Relationship Id="rId7" Type="http://schemas.openxmlformats.org/officeDocument/2006/relationships/hyperlink" Target="http://en.wikipedia.org/wiki/Exit_(video_game)"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en.wikipedia.org/wiki/Graffiti_Kingdom" TargetMode="External"/><Relationship Id="rId5" Type="http://schemas.openxmlformats.org/officeDocument/2006/relationships/hyperlink" Target="http://en.wikipedia.org/wiki/Bujingai" TargetMode="External"/><Relationship Id="rId4" Type="http://schemas.openxmlformats.org/officeDocument/2006/relationships/hyperlink" Target="http://en.wikipedia.org/wiki/Magic_Penge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z="1200" dirty="0">
                <a:solidFill>
                  <a:schemeClr val="bg1"/>
                </a:solidFill>
              </a:rPr>
              <a:t>東方 </a:t>
            </a:r>
            <a:r>
              <a:rPr lang="en-US" altLang="ja-JP" sz="1200" dirty="0">
                <a:solidFill>
                  <a:schemeClr val="bg1"/>
                </a:solidFill>
              </a:rPr>
              <a:t>(</a:t>
            </a:r>
            <a:r>
              <a:rPr lang="en-US" sz="1200" i="1" dirty="0" err="1">
                <a:solidFill>
                  <a:schemeClr val="bg1"/>
                </a:solidFill>
              </a:rPr>
              <a:t>Touhou</a:t>
            </a:r>
            <a:r>
              <a:rPr lang="en-US" sz="1200" dirty="0">
                <a:solidFill>
                  <a:schemeClr val="bg1"/>
                </a:solidFill>
              </a:rPr>
              <a:t>) is a video game series created by  “ZUN” a.k.a. </a:t>
            </a:r>
            <a:r>
              <a:rPr lang="ja-JP" altLang="en-US" sz="1200" dirty="0">
                <a:solidFill>
                  <a:schemeClr val="bg1"/>
                </a:solidFill>
              </a:rPr>
              <a:t>太田 順也 </a:t>
            </a:r>
            <a:r>
              <a:rPr lang="en-US" altLang="ja-JP" sz="1200" dirty="0">
                <a:solidFill>
                  <a:schemeClr val="bg1"/>
                </a:solidFill>
              </a:rPr>
              <a:t>(</a:t>
            </a:r>
            <a:r>
              <a:rPr lang="en-US" sz="1200" i="1" dirty="0" err="1">
                <a:solidFill>
                  <a:schemeClr val="bg1"/>
                </a:solidFill>
              </a:rPr>
              <a:t>Ōta</a:t>
            </a:r>
            <a:r>
              <a:rPr lang="en-US" sz="1200" i="1" dirty="0">
                <a:solidFill>
                  <a:schemeClr val="bg1"/>
                </a:solidFill>
              </a:rPr>
              <a:t> </a:t>
            </a:r>
            <a:r>
              <a:rPr lang="en-US" sz="1200" i="1" dirty="0" err="1">
                <a:solidFill>
                  <a:schemeClr val="bg1"/>
                </a:solidFill>
              </a:rPr>
              <a:t>Jun’ya</a:t>
            </a:r>
            <a:r>
              <a:rPr lang="en-US" sz="1200" i="1" dirty="0">
                <a:solidFill>
                  <a:schemeClr val="bg1"/>
                </a:solidFill>
              </a:rPr>
              <a:t>)</a:t>
            </a:r>
            <a:r>
              <a:rPr lang="en-US" sz="1200" dirty="0">
                <a:solidFill>
                  <a:schemeClr val="bg1"/>
                </a:solidFill>
              </a:rPr>
              <a:t>. His games are usually a </a:t>
            </a:r>
            <a:r>
              <a:rPr lang="ja-JP" altLang="en-US" sz="1200" dirty="0">
                <a:solidFill>
                  <a:schemeClr val="bg1"/>
                </a:solidFill>
              </a:rPr>
              <a:t>弾幕</a:t>
            </a:r>
            <a:r>
              <a:rPr lang="en-US" altLang="ja-JP" sz="1200" dirty="0">
                <a:solidFill>
                  <a:schemeClr val="bg1"/>
                </a:solidFill>
              </a:rPr>
              <a:t> (</a:t>
            </a:r>
            <a:r>
              <a:rPr lang="en-US" altLang="ja-JP" sz="1200" i="1" dirty="0" err="1">
                <a:solidFill>
                  <a:schemeClr val="bg1"/>
                </a:solidFill>
              </a:rPr>
              <a:t>danmaku</a:t>
            </a:r>
            <a:r>
              <a:rPr lang="en-US" altLang="ja-JP" sz="1200" i="1" dirty="0">
                <a:solidFill>
                  <a:schemeClr val="bg1"/>
                </a:solidFill>
              </a:rPr>
              <a:t>) meaning </a:t>
            </a:r>
            <a:r>
              <a:rPr lang="en-US" altLang="ja-JP" sz="1200" dirty="0">
                <a:solidFill>
                  <a:schemeClr val="bg1"/>
                </a:solidFill>
              </a:rPr>
              <a:t>, “Barrage”.</a:t>
            </a:r>
            <a:endParaRPr lang="en-US" sz="1200" dirty="0">
              <a:solidFill>
                <a:schemeClr val="bg1"/>
              </a:solidFill>
            </a:endParaRPr>
          </a:p>
          <a:p>
            <a:endParaRPr lang="en-US" sz="1200" dirty="0">
              <a:solidFill>
                <a:schemeClr val="bg1"/>
              </a:solidFill>
            </a:endParaRPr>
          </a:p>
          <a:p>
            <a:r>
              <a:rPr lang="en-US" sz="1200" dirty="0">
                <a:solidFill>
                  <a:schemeClr val="bg1"/>
                </a:solidFill>
              </a:rPr>
              <a:t>But most importantly, </a:t>
            </a:r>
            <a:r>
              <a:rPr lang="en-US" sz="1200" dirty="0" err="1">
                <a:solidFill>
                  <a:schemeClr val="bg1"/>
                </a:solidFill>
              </a:rPr>
              <a:t>Touhou</a:t>
            </a:r>
            <a:r>
              <a:rPr lang="en-US" sz="1200" dirty="0">
                <a:solidFill>
                  <a:schemeClr val="bg1"/>
                </a:solidFill>
              </a:rPr>
              <a:t> is a Japanese cultural phenomenon.</a:t>
            </a:r>
          </a:p>
          <a:p>
            <a:r>
              <a:rPr lang="en-US" sz="1200" dirty="0">
                <a:solidFill>
                  <a:schemeClr val="bg1"/>
                </a:solidFill>
              </a:rPr>
              <a:t>(</a:t>
            </a:r>
            <a:r>
              <a:rPr lang="en-US" sz="1200" dirty="0" err="1">
                <a:solidFill>
                  <a:schemeClr val="bg1"/>
                </a:solidFill>
              </a:rPr>
              <a:t>Guiness</a:t>
            </a:r>
            <a:r>
              <a:rPr lang="en-US" sz="1200" dirty="0">
                <a:solidFill>
                  <a:schemeClr val="bg1"/>
                </a:solidFill>
              </a:rPr>
              <a:t> world record holder for “world’s most prolific fan-made shooter series”.)</a:t>
            </a:r>
          </a:p>
          <a:p>
            <a:endParaRPr lang="en-US" sz="1200" dirty="0">
              <a:solidFill>
                <a:schemeClr val="bg1"/>
              </a:solidFill>
            </a:endParaRPr>
          </a:p>
          <a:p>
            <a:r>
              <a:rPr lang="en-US" sz="1200" dirty="0">
                <a:solidFill>
                  <a:schemeClr val="bg1"/>
                </a:solidFill>
              </a:rPr>
              <a:t>It started as a Side project of ZUN’s, and eventually took off to become one of the largest fandoms in Japan. The fandom is mostly due to the spirit of what the Japanese refer to as “Doujin Culture”. ZUN, is a firm believer in Doujin Culture, and thus allows derivative works to be produced and sold independently in first hand markets (E.G. </a:t>
            </a:r>
            <a:r>
              <a:rPr lang="en-US" sz="1200" dirty="0" err="1">
                <a:solidFill>
                  <a:schemeClr val="bg1"/>
                </a:solidFill>
              </a:rPr>
              <a:t>Comiket</a:t>
            </a:r>
            <a:r>
              <a:rPr lang="en-US" sz="1200" dirty="0">
                <a:solidFill>
                  <a:schemeClr val="bg1"/>
                </a:solidFill>
              </a:rPr>
              <a:t>), and more recently has begun to allow some games to be sold on certain platforms such as Steam, PS4 and the Nintendo Switch. Because of this, his characters have been used in a large variety of fan made media, including manga, anime, and other games.</a:t>
            </a:r>
          </a:p>
          <a:p>
            <a:endParaRPr lang="en-US" dirty="0"/>
          </a:p>
        </p:txBody>
      </p:sp>
      <p:sp>
        <p:nvSpPr>
          <p:cNvPr id="4" name="Slide Number Placeholder 3"/>
          <p:cNvSpPr>
            <a:spLocks noGrp="1"/>
          </p:cNvSpPr>
          <p:nvPr>
            <p:ph type="sldNum" sz="quarter" idx="5"/>
          </p:nvPr>
        </p:nvSpPr>
        <p:spPr/>
        <p:txBody>
          <a:bodyPr/>
          <a:lstStyle/>
          <a:p>
            <a:fld id="{0D65F267-2828-4042-855D-489D1E38A0C3}" type="slidenum">
              <a:rPr lang="en-US" smtClean="0"/>
              <a:t>2</a:t>
            </a:fld>
            <a:endParaRPr lang="en-US"/>
          </a:p>
        </p:txBody>
      </p:sp>
    </p:spTree>
    <p:extLst>
      <p:ext uri="{BB962C8B-B14F-4D97-AF65-F5344CB8AC3E}">
        <p14:creationId xmlns:p14="http://schemas.microsoft.com/office/powerpoint/2010/main" val="696831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gameplay</a:t>
            </a:r>
          </a:p>
        </p:txBody>
      </p:sp>
      <p:sp>
        <p:nvSpPr>
          <p:cNvPr id="4" name="Slide Number Placeholder 3"/>
          <p:cNvSpPr>
            <a:spLocks noGrp="1"/>
          </p:cNvSpPr>
          <p:nvPr>
            <p:ph type="sldNum" sz="quarter" idx="5"/>
          </p:nvPr>
        </p:nvSpPr>
        <p:spPr/>
        <p:txBody>
          <a:bodyPr/>
          <a:lstStyle/>
          <a:p>
            <a:fld id="{0D65F267-2828-4042-855D-489D1E38A0C3}" type="slidenum">
              <a:rPr lang="en-US" smtClean="0"/>
              <a:t>3</a:t>
            </a:fld>
            <a:endParaRPr lang="en-US"/>
          </a:p>
        </p:txBody>
      </p:sp>
    </p:spTree>
    <p:extLst>
      <p:ext uri="{BB962C8B-B14F-4D97-AF65-F5344CB8AC3E}">
        <p14:creationId xmlns:p14="http://schemas.microsoft.com/office/powerpoint/2010/main" val="2537907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bg1"/>
                </a:solidFill>
              </a:rPr>
              <a:t>Games Before </a:t>
            </a:r>
            <a:r>
              <a:rPr lang="en-US" b="1" dirty="0" err="1">
                <a:solidFill>
                  <a:schemeClr val="bg1"/>
                </a:solidFill>
              </a:rPr>
              <a:t>Touhou</a:t>
            </a:r>
            <a:r>
              <a:rPr lang="en-US" b="1" dirty="0">
                <a:solidFill>
                  <a:schemeClr val="bg1"/>
                </a:solidFill>
              </a:rPr>
              <a:t>:</a:t>
            </a:r>
          </a:p>
          <a:p>
            <a:pPr marL="285750" indent="-285750">
              <a:buFont typeface="Arial" panose="020B0604020202020204" pitchFamily="34" charset="0"/>
              <a:buChar char="•"/>
            </a:pPr>
            <a:r>
              <a:rPr lang="en-US" i="1" u="sng" dirty="0">
                <a:solidFill>
                  <a:schemeClr val="accent1">
                    <a:lumMod val="40000"/>
                    <a:lumOff val="60000"/>
                  </a:schemeClr>
                </a:solidFill>
                <a:hlinkClick r:id="rId3">
                  <a:extLst>
                    <a:ext uri="{A12FA001-AC4F-418D-AE19-62706E023703}">
                      <ahyp:hlinkClr xmlns:ahyp="http://schemas.microsoft.com/office/drawing/2018/hyperlinkcolor" val="tx"/>
                    </a:ext>
                  </a:extLst>
                </a:hlinkClick>
              </a:rPr>
              <a:t>International League Soccer</a:t>
            </a:r>
            <a:r>
              <a:rPr lang="en-US" dirty="0">
                <a:solidFill>
                  <a:schemeClr val="bg1"/>
                </a:solidFill>
              </a:rPr>
              <a:t> (2000) (Known as </a:t>
            </a:r>
            <a:r>
              <a:rPr lang="en-US" i="1" dirty="0">
                <a:solidFill>
                  <a:schemeClr val="bg1"/>
                </a:solidFill>
              </a:rPr>
              <a:t>Greatest Striker</a:t>
            </a:r>
            <a:r>
              <a:rPr lang="en-US" dirty="0">
                <a:solidFill>
                  <a:schemeClr val="bg1"/>
                </a:solidFill>
              </a:rPr>
              <a:t> in Japan)</a:t>
            </a:r>
          </a:p>
          <a:p>
            <a:pPr marL="285750" indent="-285750">
              <a:buFont typeface="Arial" panose="020B0604020202020204" pitchFamily="34" charset="0"/>
              <a:buChar char="•"/>
            </a:pPr>
            <a:r>
              <a:rPr lang="en-US" i="1" u="sng" dirty="0">
                <a:solidFill>
                  <a:schemeClr val="accent1">
                    <a:lumMod val="40000"/>
                    <a:lumOff val="60000"/>
                  </a:schemeClr>
                </a:solidFill>
                <a:hlinkClick r:id="rId4">
                  <a:extLst>
                    <a:ext uri="{A12FA001-AC4F-418D-AE19-62706E023703}">
                      <ahyp:hlinkClr xmlns:ahyp="http://schemas.microsoft.com/office/drawing/2018/hyperlinkcolor" val="tx"/>
                    </a:ext>
                  </a:extLst>
                </a:hlinkClick>
              </a:rPr>
              <a:t>Magic </a:t>
            </a:r>
            <a:r>
              <a:rPr lang="en-US" i="1" u="sng" dirty="0" err="1">
                <a:solidFill>
                  <a:schemeClr val="accent1">
                    <a:lumMod val="40000"/>
                    <a:lumOff val="60000"/>
                  </a:schemeClr>
                </a:solidFill>
                <a:hlinkClick r:id="rId4">
                  <a:extLst>
                    <a:ext uri="{A12FA001-AC4F-418D-AE19-62706E023703}">
                      <ahyp:hlinkClr xmlns:ahyp="http://schemas.microsoft.com/office/drawing/2018/hyperlinkcolor" val="tx"/>
                    </a:ext>
                  </a:extLst>
                </a:hlinkClick>
              </a:rPr>
              <a:t>Pengel</a:t>
            </a:r>
            <a:r>
              <a:rPr lang="en-US" dirty="0">
                <a:solidFill>
                  <a:schemeClr val="bg1"/>
                </a:solidFill>
              </a:rPr>
              <a:t> (2002)</a:t>
            </a:r>
          </a:p>
          <a:p>
            <a:pPr marL="285750" indent="-285750">
              <a:buFont typeface="Arial" panose="020B0604020202020204" pitchFamily="34" charset="0"/>
              <a:buChar char="•"/>
            </a:pPr>
            <a:r>
              <a:rPr lang="en-US" i="1" u="sng" dirty="0" err="1">
                <a:solidFill>
                  <a:schemeClr val="accent1">
                    <a:lumMod val="40000"/>
                    <a:lumOff val="60000"/>
                  </a:schemeClr>
                </a:solidFill>
                <a:hlinkClick r:id="rId5">
                  <a:extLst>
                    <a:ext uri="{A12FA001-AC4F-418D-AE19-62706E023703}">
                      <ahyp:hlinkClr xmlns:ahyp="http://schemas.microsoft.com/office/drawing/2018/hyperlinkcolor" val="tx"/>
                    </a:ext>
                  </a:extLst>
                </a:hlinkClick>
              </a:rPr>
              <a:t>Bujingai</a:t>
            </a:r>
            <a:r>
              <a:rPr lang="en-US" dirty="0">
                <a:solidFill>
                  <a:schemeClr val="bg1"/>
                </a:solidFill>
              </a:rPr>
              <a:t> (2003)</a:t>
            </a:r>
          </a:p>
          <a:p>
            <a:pPr marL="285750" indent="-285750">
              <a:buFont typeface="Arial" panose="020B0604020202020204" pitchFamily="34" charset="0"/>
              <a:buChar char="•"/>
            </a:pPr>
            <a:r>
              <a:rPr lang="en-US" i="1" u="sng" dirty="0">
                <a:solidFill>
                  <a:schemeClr val="accent1">
                    <a:lumMod val="40000"/>
                    <a:lumOff val="60000"/>
                  </a:schemeClr>
                </a:solidFill>
                <a:hlinkClick r:id="rId6">
                  <a:extLst>
                    <a:ext uri="{A12FA001-AC4F-418D-AE19-62706E023703}">
                      <ahyp:hlinkClr xmlns:ahyp="http://schemas.microsoft.com/office/drawing/2018/hyperlinkcolor" val="tx"/>
                    </a:ext>
                  </a:extLst>
                </a:hlinkClick>
              </a:rPr>
              <a:t>Graffiti Kingdom</a:t>
            </a:r>
            <a:r>
              <a:rPr lang="en-US" dirty="0">
                <a:solidFill>
                  <a:schemeClr val="bg1"/>
                </a:solidFill>
              </a:rPr>
              <a:t> (2004)</a:t>
            </a:r>
          </a:p>
          <a:p>
            <a:pPr marL="285750" indent="-285750">
              <a:buFont typeface="Arial" panose="020B0604020202020204" pitchFamily="34" charset="0"/>
              <a:buChar char="•"/>
            </a:pPr>
            <a:r>
              <a:rPr lang="en-US" i="1" u="sng" dirty="0">
                <a:solidFill>
                  <a:schemeClr val="accent1">
                    <a:lumMod val="40000"/>
                    <a:lumOff val="60000"/>
                  </a:schemeClr>
                </a:solidFill>
                <a:hlinkClick r:id="rId7">
                  <a:extLst>
                    <a:ext uri="{A12FA001-AC4F-418D-AE19-62706E023703}">
                      <ahyp:hlinkClr xmlns:ahyp="http://schemas.microsoft.com/office/drawing/2018/hyperlinkcolor" val="tx"/>
                    </a:ext>
                  </a:extLst>
                </a:hlinkClick>
              </a:rPr>
              <a:t>EXIT</a:t>
            </a:r>
            <a:r>
              <a:rPr lang="en-US" dirty="0">
                <a:solidFill>
                  <a:schemeClr val="bg1"/>
                </a:solidFill>
              </a:rPr>
              <a:t> (2005)</a:t>
            </a:r>
            <a:endParaRPr lang="en-US" dirty="0">
              <a:solidFill>
                <a:schemeClr val="bg1"/>
              </a:solidFill>
              <a:effectLst/>
            </a:endParaRPr>
          </a:p>
          <a:p>
            <a:endParaRPr lang="en-US" dirty="0"/>
          </a:p>
        </p:txBody>
      </p:sp>
      <p:sp>
        <p:nvSpPr>
          <p:cNvPr id="4" name="Slide Number Placeholder 3"/>
          <p:cNvSpPr>
            <a:spLocks noGrp="1"/>
          </p:cNvSpPr>
          <p:nvPr>
            <p:ph type="sldNum" sz="quarter" idx="5"/>
          </p:nvPr>
        </p:nvSpPr>
        <p:spPr/>
        <p:txBody>
          <a:bodyPr/>
          <a:lstStyle/>
          <a:p>
            <a:fld id="{0D65F267-2828-4042-855D-489D1E38A0C3}" type="slidenum">
              <a:rPr lang="en-US" smtClean="0"/>
              <a:t>4</a:t>
            </a:fld>
            <a:endParaRPr lang="en-US"/>
          </a:p>
        </p:txBody>
      </p:sp>
    </p:spTree>
    <p:extLst>
      <p:ext uri="{BB962C8B-B14F-4D97-AF65-F5344CB8AC3E}">
        <p14:creationId xmlns:p14="http://schemas.microsoft.com/office/powerpoint/2010/main" val="1017236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 In ZUN’s particular case, he usually focus’s on </a:t>
            </a:r>
            <a:r>
              <a:rPr lang="ja-JP" altLang="en-US" dirty="0">
                <a:solidFill>
                  <a:schemeClr val="bg1"/>
                </a:solidFill>
              </a:rPr>
              <a:t>妖怪 </a:t>
            </a:r>
            <a:r>
              <a:rPr lang="en-US" altLang="ja-JP" dirty="0">
                <a:solidFill>
                  <a:schemeClr val="bg1"/>
                </a:solidFill>
              </a:rPr>
              <a:t>(</a:t>
            </a:r>
            <a:r>
              <a:rPr lang="en-US" i="1" dirty="0">
                <a:solidFill>
                  <a:schemeClr val="bg1"/>
                </a:solidFill>
              </a:rPr>
              <a:t>Youkai</a:t>
            </a:r>
            <a:r>
              <a:rPr lang="en-US" dirty="0">
                <a:solidFill>
                  <a:schemeClr val="bg1"/>
                </a:solidFill>
              </a:rPr>
              <a:t>), which are ghost like demons or monsters, which usually appear in Japanese </a:t>
            </a:r>
            <a:r>
              <a:rPr lang="en-US" dirty="0" err="1">
                <a:solidFill>
                  <a:schemeClr val="bg1"/>
                </a:solidFill>
              </a:rPr>
              <a:t>fokelore</a:t>
            </a:r>
            <a:r>
              <a:rPr lang="en-US" dirty="0">
                <a:solidFill>
                  <a:schemeClr val="bg1"/>
                </a:solidFill>
              </a:rPr>
              <a:t>.</a:t>
            </a:r>
            <a:endParaRPr lang="en-US" dirty="0"/>
          </a:p>
        </p:txBody>
      </p:sp>
      <p:sp>
        <p:nvSpPr>
          <p:cNvPr id="4" name="Slide Number Placeholder 3"/>
          <p:cNvSpPr>
            <a:spLocks noGrp="1"/>
          </p:cNvSpPr>
          <p:nvPr>
            <p:ph type="sldNum" sz="quarter" idx="5"/>
          </p:nvPr>
        </p:nvSpPr>
        <p:spPr/>
        <p:txBody>
          <a:bodyPr/>
          <a:lstStyle/>
          <a:p>
            <a:fld id="{0D65F267-2828-4042-855D-489D1E38A0C3}" type="slidenum">
              <a:rPr lang="en-US" smtClean="0"/>
              <a:t>5</a:t>
            </a:fld>
            <a:endParaRPr lang="en-US"/>
          </a:p>
        </p:txBody>
      </p:sp>
    </p:spTree>
    <p:extLst>
      <p:ext uri="{BB962C8B-B14F-4D97-AF65-F5344CB8AC3E}">
        <p14:creationId xmlns:p14="http://schemas.microsoft.com/office/powerpoint/2010/main" val="540080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new game and run demo</a:t>
            </a:r>
          </a:p>
          <a:p>
            <a:r>
              <a:rPr lang="en-US" altLang="ja-JP" sz="1200" dirty="0">
                <a:solidFill>
                  <a:schemeClr val="bg1"/>
                </a:solidFill>
              </a:rPr>
              <a:t>He no longer hosts any games, demos, or patches on his site.</a:t>
            </a:r>
            <a:endParaRPr lang="en-US" dirty="0"/>
          </a:p>
        </p:txBody>
      </p:sp>
      <p:sp>
        <p:nvSpPr>
          <p:cNvPr id="4" name="Slide Number Placeholder 3"/>
          <p:cNvSpPr>
            <a:spLocks noGrp="1"/>
          </p:cNvSpPr>
          <p:nvPr>
            <p:ph type="sldNum" sz="quarter" idx="5"/>
          </p:nvPr>
        </p:nvSpPr>
        <p:spPr/>
        <p:txBody>
          <a:bodyPr/>
          <a:lstStyle/>
          <a:p>
            <a:fld id="{0D65F267-2828-4042-855D-489D1E38A0C3}" type="slidenum">
              <a:rPr lang="en-US" smtClean="0"/>
              <a:t>11</a:t>
            </a:fld>
            <a:endParaRPr lang="en-US"/>
          </a:p>
        </p:txBody>
      </p:sp>
    </p:spTree>
    <p:extLst>
      <p:ext uri="{BB962C8B-B14F-4D97-AF65-F5344CB8AC3E}">
        <p14:creationId xmlns:p14="http://schemas.microsoft.com/office/powerpoint/2010/main" val="3978237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65F267-2828-4042-855D-489D1E38A0C3}" type="slidenum">
              <a:rPr lang="en-US" smtClean="0"/>
              <a:t>12</a:t>
            </a:fld>
            <a:endParaRPr lang="en-US"/>
          </a:p>
        </p:txBody>
      </p:sp>
    </p:spTree>
    <p:extLst>
      <p:ext uri="{BB962C8B-B14F-4D97-AF65-F5344CB8AC3E}">
        <p14:creationId xmlns:p14="http://schemas.microsoft.com/office/powerpoint/2010/main" val="3337539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solidFill>
                  <a:schemeClr val="bg1"/>
                </a:solidFill>
              </a:rPr>
              <a:t>A few of the manga have unique stories written by ZUN, that do not follow an already existing game. Some, bring out some of the personality of the characters that is not possible in the games. Forbidden </a:t>
            </a:r>
            <a:r>
              <a:rPr lang="en-US" altLang="ja-JP" dirty="0" err="1">
                <a:solidFill>
                  <a:schemeClr val="bg1"/>
                </a:solidFill>
              </a:rPr>
              <a:t>Scrollery</a:t>
            </a:r>
            <a:r>
              <a:rPr lang="en-US" altLang="ja-JP" dirty="0">
                <a:solidFill>
                  <a:schemeClr val="bg1"/>
                </a:solidFill>
              </a:rPr>
              <a:t>, however, is unique in that it is the only one to be officially translated into English and available at most book stores.</a:t>
            </a:r>
          </a:p>
          <a:p>
            <a:endParaRPr lang="en-US" dirty="0"/>
          </a:p>
        </p:txBody>
      </p:sp>
      <p:sp>
        <p:nvSpPr>
          <p:cNvPr id="4" name="Slide Number Placeholder 3"/>
          <p:cNvSpPr>
            <a:spLocks noGrp="1"/>
          </p:cNvSpPr>
          <p:nvPr>
            <p:ph type="sldNum" sz="quarter" idx="5"/>
          </p:nvPr>
        </p:nvSpPr>
        <p:spPr/>
        <p:txBody>
          <a:bodyPr/>
          <a:lstStyle/>
          <a:p>
            <a:fld id="{0D65F267-2828-4042-855D-489D1E38A0C3}" type="slidenum">
              <a:rPr lang="en-US" smtClean="0"/>
              <a:t>13</a:t>
            </a:fld>
            <a:endParaRPr lang="en-US"/>
          </a:p>
        </p:txBody>
      </p:sp>
    </p:spTree>
    <p:extLst>
      <p:ext uri="{BB962C8B-B14F-4D97-AF65-F5344CB8AC3E}">
        <p14:creationId xmlns:p14="http://schemas.microsoft.com/office/powerpoint/2010/main" val="374011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solidFill>
                  <a:schemeClr val="bg1"/>
                </a:solidFill>
              </a:rPr>
              <a:t>ZUN's Strange Works</a:t>
            </a:r>
          </a:p>
          <a:p>
            <a:r>
              <a:rPr lang="en-US" sz="1200" dirty="0">
                <a:solidFill>
                  <a:schemeClr val="bg1"/>
                </a:solidFill>
              </a:rPr>
              <a:t>	Miscellaneous Midi tracks created by </a:t>
            </a:r>
            <a:r>
              <a:rPr lang="en-US" sz="1200" dirty="0" err="1">
                <a:solidFill>
                  <a:schemeClr val="bg1"/>
                </a:solidFill>
              </a:rPr>
              <a:t>Zun</a:t>
            </a:r>
            <a:r>
              <a:rPr lang="en-US" sz="1200" dirty="0">
                <a:solidFill>
                  <a:schemeClr val="bg1"/>
                </a:solidFill>
              </a:rPr>
              <a:t>, that have no direct relation to </a:t>
            </a:r>
            <a:r>
              <a:rPr lang="en-US" sz="1200" dirty="0" err="1">
                <a:solidFill>
                  <a:schemeClr val="bg1"/>
                </a:solidFill>
              </a:rPr>
              <a:t>Touhou</a:t>
            </a:r>
            <a:r>
              <a:rPr lang="en-US" sz="1200" dirty="0">
                <a:solidFill>
                  <a:schemeClr val="bg1"/>
                </a:solidFill>
              </a:rPr>
              <a:t>. Can be found at: 	https://www16.big.or.jp/~zun/html/music_old.html</a:t>
            </a:r>
          </a:p>
          <a:p>
            <a:endParaRPr lang="en-US" sz="1200" dirty="0">
              <a:solidFill>
                <a:schemeClr val="bg1"/>
              </a:solidFill>
            </a:endParaRPr>
          </a:p>
          <a:p>
            <a:endParaRPr lang="en-US" sz="1200" dirty="0">
              <a:solidFill>
                <a:schemeClr val="bg1"/>
              </a:solidFill>
            </a:endParaRPr>
          </a:p>
          <a:p>
            <a:pPr lvl="1"/>
            <a:r>
              <a:rPr lang="en-US" dirty="0">
                <a:solidFill>
                  <a:schemeClr val="bg1"/>
                </a:solidFill>
              </a:rPr>
              <a:t>These are PC-98 soundtracks, but also contain unused tracks.</a:t>
            </a:r>
          </a:p>
          <a:p>
            <a:pPr lvl="1"/>
            <a:r>
              <a:rPr lang="en-US" dirty="0">
                <a:solidFill>
                  <a:schemeClr val="bg1"/>
                </a:solidFill>
              </a:rPr>
              <a:t>These are rearranges of the music from the series and also Include stories of Maribel and </a:t>
            </a:r>
            <a:r>
              <a:rPr lang="en-US" dirty="0" err="1">
                <a:solidFill>
                  <a:schemeClr val="bg1"/>
                </a:solidFill>
              </a:rPr>
              <a:t>Renko</a:t>
            </a:r>
            <a:r>
              <a:rPr lang="en-US" dirty="0">
                <a:solidFill>
                  <a:schemeClr val="bg1"/>
                </a:solidFill>
              </a:rPr>
              <a:t>.</a:t>
            </a:r>
          </a:p>
          <a:p>
            <a:pPr lvl="1"/>
            <a:r>
              <a:rPr lang="en-US" dirty="0">
                <a:solidFill>
                  <a:schemeClr val="bg1"/>
                </a:solidFill>
              </a:rPr>
              <a:t>In various </a:t>
            </a:r>
            <a:r>
              <a:rPr lang="en-US" dirty="0" err="1">
                <a:solidFill>
                  <a:schemeClr val="bg1"/>
                </a:solidFill>
              </a:rPr>
              <a:t>fanbooks</a:t>
            </a:r>
            <a:r>
              <a:rPr lang="en-US" dirty="0">
                <a:solidFill>
                  <a:schemeClr val="bg1"/>
                </a:solidFill>
              </a:rPr>
              <a:t> and manga’s, </a:t>
            </a:r>
            <a:r>
              <a:rPr lang="en-US" dirty="0" err="1">
                <a:solidFill>
                  <a:schemeClr val="bg1"/>
                </a:solidFill>
              </a:rPr>
              <a:t>Zun</a:t>
            </a:r>
            <a:r>
              <a:rPr lang="en-US" dirty="0">
                <a:solidFill>
                  <a:schemeClr val="bg1"/>
                </a:solidFill>
              </a:rPr>
              <a:t> has included CD’s with original tracks.</a:t>
            </a:r>
          </a:p>
          <a:p>
            <a:pPr lvl="1"/>
            <a:r>
              <a:rPr lang="en-US" dirty="0">
                <a:solidFill>
                  <a:schemeClr val="bg1"/>
                </a:solidFill>
              </a:rPr>
              <a:t>In certain channels, you can find </a:t>
            </a:r>
            <a:r>
              <a:rPr lang="en-US" dirty="0" err="1">
                <a:solidFill>
                  <a:schemeClr val="bg1"/>
                </a:solidFill>
              </a:rPr>
              <a:t>Zun</a:t>
            </a:r>
            <a:r>
              <a:rPr lang="en-US" dirty="0">
                <a:solidFill>
                  <a:schemeClr val="bg1"/>
                </a:solidFill>
              </a:rPr>
              <a:t> has released sheet music for specific tracks he’s found of.</a:t>
            </a:r>
          </a:p>
          <a:p>
            <a:pPr lvl="1"/>
            <a:r>
              <a:rPr lang="en-US" dirty="0">
                <a:solidFill>
                  <a:schemeClr val="bg1"/>
                </a:solidFill>
              </a:rPr>
              <a:t>These are official arrangements by Twilight Frontier made for the fighting games of the series.</a:t>
            </a:r>
          </a:p>
          <a:p>
            <a:endParaRPr lang="en-US"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0D65F267-2828-4042-855D-489D1E38A0C3}" type="slidenum">
              <a:rPr lang="en-US" smtClean="0"/>
              <a:t>14</a:t>
            </a:fld>
            <a:endParaRPr lang="en-US"/>
          </a:p>
        </p:txBody>
      </p:sp>
    </p:spTree>
    <p:extLst>
      <p:ext uri="{BB962C8B-B14F-4D97-AF65-F5344CB8AC3E}">
        <p14:creationId xmlns:p14="http://schemas.microsoft.com/office/powerpoint/2010/main" val="3914005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3D7B-42FD-461E-B5DC-D20FB2EA36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18D263-1F20-41AA-8AB3-F2430E27D6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EA2D4B-95DF-4985-9243-EBAB0261832F}"/>
              </a:ext>
            </a:extLst>
          </p:cNvPr>
          <p:cNvSpPr>
            <a:spLocks noGrp="1"/>
          </p:cNvSpPr>
          <p:nvPr>
            <p:ph type="dt" sz="half" idx="10"/>
          </p:nvPr>
        </p:nvSpPr>
        <p:spPr/>
        <p:txBody>
          <a:bodyPr/>
          <a:lstStyle/>
          <a:p>
            <a:fld id="{4397371F-D7F9-4C8C-82BE-313B00FB4D09}" type="datetimeFigureOut">
              <a:rPr lang="en-US" smtClean="0"/>
              <a:t>5/6/2019</a:t>
            </a:fld>
            <a:endParaRPr lang="en-US"/>
          </a:p>
        </p:txBody>
      </p:sp>
      <p:sp>
        <p:nvSpPr>
          <p:cNvPr id="5" name="Footer Placeholder 4">
            <a:extLst>
              <a:ext uri="{FF2B5EF4-FFF2-40B4-BE49-F238E27FC236}">
                <a16:creationId xmlns:a16="http://schemas.microsoft.com/office/drawing/2014/main" id="{D0FDC796-91F9-485F-8B49-24DBA193F5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27650A-384C-4B34-834E-DDCE4CDEB0EF}"/>
              </a:ext>
            </a:extLst>
          </p:cNvPr>
          <p:cNvSpPr>
            <a:spLocks noGrp="1"/>
          </p:cNvSpPr>
          <p:nvPr>
            <p:ph type="sldNum" sz="quarter" idx="12"/>
          </p:nvPr>
        </p:nvSpPr>
        <p:spPr/>
        <p:txBody>
          <a:bodyPr/>
          <a:lstStyle/>
          <a:p>
            <a:fld id="{CB77B21E-08FB-4256-8DEB-4FF7BAC92BB2}" type="slidenum">
              <a:rPr lang="en-US" smtClean="0"/>
              <a:t>‹#›</a:t>
            </a:fld>
            <a:endParaRPr lang="en-US"/>
          </a:p>
        </p:txBody>
      </p:sp>
    </p:spTree>
    <p:extLst>
      <p:ext uri="{BB962C8B-B14F-4D97-AF65-F5344CB8AC3E}">
        <p14:creationId xmlns:p14="http://schemas.microsoft.com/office/powerpoint/2010/main" val="1567492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8D8D-3A9A-4391-B11C-971E003E47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BFA38E-25D8-4887-8CC9-ED810C95E8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486790-69E1-4650-84F9-C6EED9EE69CA}"/>
              </a:ext>
            </a:extLst>
          </p:cNvPr>
          <p:cNvSpPr>
            <a:spLocks noGrp="1"/>
          </p:cNvSpPr>
          <p:nvPr>
            <p:ph type="dt" sz="half" idx="10"/>
          </p:nvPr>
        </p:nvSpPr>
        <p:spPr/>
        <p:txBody>
          <a:bodyPr/>
          <a:lstStyle/>
          <a:p>
            <a:fld id="{4397371F-D7F9-4C8C-82BE-313B00FB4D09}" type="datetimeFigureOut">
              <a:rPr lang="en-US" smtClean="0"/>
              <a:t>5/6/2019</a:t>
            </a:fld>
            <a:endParaRPr lang="en-US"/>
          </a:p>
        </p:txBody>
      </p:sp>
      <p:sp>
        <p:nvSpPr>
          <p:cNvPr id="5" name="Footer Placeholder 4">
            <a:extLst>
              <a:ext uri="{FF2B5EF4-FFF2-40B4-BE49-F238E27FC236}">
                <a16:creationId xmlns:a16="http://schemas.microsoft.com/office/drawing/2014/main" id="{8A45B082-3992-40A8-8D47-DA351C9ED9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79461B-059F-43A2-BC78-50C075E671EE}"/>
              </a:ext>
            </a:extLst>
          </p:cNvPr>
          <p:cNvSpPr>
            <a:spLocks noGrp="1"/>
          </p:cNvSpPr>
          <p:nvPr>
            <p:ph type="sldNum" sz="quarter" idx="12"/>
          </p:nvPr>
        </p:nvSpPr>
        <p:spPr/>
        <p:txBody>
          <a:bodyPr/>
          <a:lstStyle/>
          <a:p>
            <a:fld id="{CB77B21E-08FB-4256-8DEB-4FF7BAC92BB2}" type="slidenum">
              <a:rPr lang="en-US" smtClean="0"/>
              <a:t>‹#›</a:t>
            </a:fld>
            <a:endParaRPr lang="en-US"/>
          </a:p>
        </p:txBody>
      </p:sp>
    </p:spTree>
    <p:extLst>
      <p:ext uri="{BB962C8B-B14F-4D97-AF65-F5344CB8AC3E}">
        <p14:creationId xmlns:p14="http://schemas.microsoft.com/office/powerpoint/2010/main" val="3614040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10B3EB-9597-4FC4-96A5-27292E058A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972C49-E068-459F-A9E1-96EBB910B98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9BD183-073E-412C-8B3A-19EA4AA5B82A}"/>
              </a:ext>
            </a:extLst>
          </p:cNvPr>
          <p:cNvSpPr>
            <a:spLocks noGrp="1"/>
          </p:cNvSpPr>
          <p:nvPr>
            <p:ph type="dt" sz="half" idx="10"/>
          </p:nvPr>
        </p:nvSpPr>
        <p:spPr/>
        <p:txBody>
          <a:bodyPr/>
          <a:lstStyle/>
          <a:p>
            <a:fld id="{4397371F-D7F9-4C8C-82BE-313B00FB4D09}" type="datetimeFigureOut">
              <a:rPr lang="en-US" smtClean="0"/>
              <a:t>5/6/2019</a:t>
            </a:fld>
            <a:endParaRPr lang="en-US"/>
          </a:p>
        </p:txBody>
      </p:sp>
      <p:sp>
        <p:nvSpPr>
          <p:cNvPr id="5" name="Footer Placeholder 4">
            <a:extLst>
              <a:ext uri="{FF2B5EF4-FFF2-40B4-BE49-F238E27FC236}">
                <a16:creationId xmlns:a16="http://schemas.microsoft.com/office/drawing/2014/main" id="{16C7A766-1E79-42CD-BC14-98937BDE83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A6F779-1F23-4680-8AEA-E2D8DAC14FE0}"/>
              </a:ext>
            </a:extLst>
          </p:cNvPr>
          <p:cNvSpPr>
            <a:spLocks noGrp="1"/>
          </p:cNvSpPr>
          <p:nvPr>
            <p:ph type="sldNum" sz="quarter" idx="12"/>
          </p:nvPr>
        </p:nvSpPr>
        <p:spPr/>
        <p:txBody>
          <a:bodyPr/>
          <a:lstStyle/>
          <a:p>
            <a:fld id="{CB77B21E-08FB-4256-8DEB-4FF7BAC92BB2}" type="slidenum">
              <a:rPr lang="en-US" smtClean="0"/>
              <a:t>‹#›</a:t>
            </a:fld>
            <a:endParaRPr lang="en-US"/>
          </a:p>
        </p:txBody>
      </p:sp>
    </p:spTree>
    <p:extLst>
      <p:ext uri="{BB962C8B-B14F-4D97-AF65-F5344CB8AC3E}">
        <p14:creationId xmlns:p14="http://schemas.microsoft.com/office/powerpoint/2010/main" val="3968173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EF7B6-A795-45F6-8871-173204EB29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32B249-8C29-4091-9C4B-67AE054387B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2C2B15-B7E8-49EB-88A7-CE4ABDF2AA16}"/>
              </a:ext>
            </a:extLst>
          </p:cNvPr>
          <p:cNvSpPr>
            <a:spLocks noGrp="1"/>
          </p:cNvSpPr>
          <p:nvPr>
            <p:ph type="dt" sz="half" idx="10"/>
          </p:nvPr>
        </p:nvSpPr>
        <p:spPr/>
        <p:txBody>
          <a:bodyPr/>
          <a:lstStyle/>
          <a:p>
            <a:fld id="{4397371F-D7F9-4C8C-82BE-313B00FB4D09}" type="datetimeFigureOut">
              <a:rPr lang="en-US" smtClean="0"/>
              <a:t>5/6/2019</a:t>
            </a:fld>
            <a:endParaRPr lang="en-US"/>
          </a:p>
        </p:txBody>
      </p:sp>
      <p:sp>
        <p:nvSpPr>
          <p:cNvPr id="5" name="Footer Placeholder 4">
            <a:extLst>
              <a:ext uri="{FF2B5EF4-FFF2-40B4-BE49-F238E27FC236}">
                <a16:creationId xmlns:a16="http://schemas.microsoft.com/office/drawing/2014/main" id="{E8A206AC-35EB-46DB-BA52-679DC93B88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02DA97-EEE5-48CD-AB83-EE33A1D47E4A}"/>
              </a:ext>
            </a:extLst>
          </p:cNvPr>
          <p:cNvSpPr>
            <a:spLocks noGrp="1"/>
          </p:cNvSpPr>
          <p:nvPr>
            <p:ph type="sldNum" sz="quarter" idx="12"/>
          </p:nvPr>
        </p:nvSpPr>
        <p:spPr/>
        <p:txBody>
          <a:bodyPr/>
          <a:lstStyle/>
          <a:p>
            <a:fld id="{CB77B21E-08FB-4256-8DEB-4FF7BAC92BB2}" type="slidenum">
              <a:rPr lang="en-US" smtClean="0"/>
              <a:t>‹#›</a:t>
            </a:fld>
            <a:endParaRPr lang="en-US"/>
          </a:p>
        </p:txBody>
      </p:sp>
    </p:spTree>
    <p:extLst>
      <p:ext uri="{BB962C8B-B14F-4D97-AF65-F5344CB8AC3E}">
        <p14:creationId xmlns:p14="http://schemas.microsoft.com/office/powerpoint/2010/main" val="2741331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0CF85-A727-4706-AC10-C22F653A4B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CA99E1-6E1A-4BFC-A5AD-1BCCC1C50A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21987F9-520C-46C0-964D-F9EE7DABA73B}"/>
              </a:ext>
            </a:extLst>
          </p:cNvPr>
          <p:cNvSpPr>
            <a:spLocks noGrp="1"/>
          </p:cNvSpPr>
          <p:nvPr>
            <p:ph type="dt" sz="half" idx="10"/>
          </p:nvPr>
        </p:nvSpPr>
        <p:spPr/>
        <p:txBody>
          <a:bodyPr/>
          <a:lstStyle/>
          <a:p>
            <a:fld id="{4397371F-D7F9-4C8C-82BE-313B00FB4D09}" type="datetimeFigureOut">
              <a:rPr lang="en-US" smtClean="0"/>
              <a:t>5/6/2019</a:t>
            </a:fld>
            <a:endParaRPr lang="en-US"/>
          </a:p>
        </p:txBody>
      </p:sp>
      <p:sp>
        <p:nvSpPr>
          <p:cNvPr id="5" name="Footer Placeholder 4">
            <a:extLst>
              <a:ext uri="{FF2B5EF4-FFF2-40B4-BE49-F238E27FC236}">
                <a16:creationId xmlns:a16="http://schemas.microsoft.com/office/drawing/2014/main" id="{057A0FFD-98FA-42CA-92B7-B50142B70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BA2E46-5F3E-4508-9182-3D98916B4015}"/>
              </a:ext>
            </a:extLst>
          </p:cNvPr>
          <p:cNvSpPr>
            <a:spLocks noGrp="1"/>
          </p:cNvSpPr>
          <p:nvPr>
            <p:ph type="sldNum" sz="quarter" idx="12"/>
          </p:nvPr>
        </p:nvSpPr>
        <p:spPr/>
        <p:txBody>
          <a:bodyPr/>
          <a:lstStyle/>
          <a:p>
            <a:fld id="{CB77B21E-08FB-4256-8DEB-4FF7BAC92BB2}" type="slidenum">
              <a:rPr lang="en-US" smtClean="0"/>
              <a:t>‹#›</a:t>
            </a:fld>
            <a:endParaRPr lang="en-US"/>
          </a:p>
        </p:txBody>
      </p:sp>
    </p:spTree>
    <p:extLst>
      <p:ext uri="{BB962C8B-B14F-4D97-AF65-F5344CB8AC3E}">
        <p14:creationId xmlns:p14="http://schemas.microsoft.com/office/powerpoint/2010/main" val="2395149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E2C56-485C-4C4B-81BB-211B6E1D8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F9CEE7-C590-4610-9C65-B8C9EFDE1B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61F10E-32B0-4C3C-9DBD-BD7C51B8AA4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50FEEF-FB9C-4D58-B341-EA95497715BD}"/>
              </a:ext>
            </a:extLst>
          </p:cNvPr>
          <p:cNvSpPr>
            <a:spLocks noGrp="1"/>
          </p:cNvSpPr>
          <p:nvPr>
            <p:ph type="dt" sz="half" idx="10"/>
          </p:nvPr>
        </p:nvSpPr>
        <p:spPr/>
        <p:txBody>
          <a:bodyPr/>
          <a:lstStyle/>
          <a:p>
            <a:fld id="{4397371F-D7F9-4C8C-82BE-313B00FB4D09}" type="datetimeFigureOut">
              <a:rPr lang="en-US" smtClean="0"/>
              <a:t>5/6/2019</a:t>
            </a:fld>
            <a:endParaRPr lang="en-US"/>
          </a:p>
        </p:txBody>
      </p:sp>
      <p:sp>
        <p:nvSpPr>
          <p:cNvPr id="6" name="Footer Placeholder 5">
            <a:extLst>
              <a:ext uri="{FF2B5EF4-FFF2-40B4-BE49-F238E27FC236}">
                <a16:creationId xmlns:a16="http://schemas.microsoft.com/office/drawing/2014/main" id="{B586E235-1AA0-4433-96F5-9E17E6306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781908-6E1D-4B9A-931E-F50543067527}"/>
              </a:ext>
            </a:extLst>
          </p:cNvPr>
          <p:cNvSpPr>
            <a:spLocks noGrp="1"/>
          </p:cNvSpPr>
          <p:nvPr>
            <p:ph type="sldNum" sz="quarter" idx="12"/>
          </p:nvPr>
        </p:nvSpPr>
        <p:spPr/>
        <p:txBody>
          <a:bodyPr/>
          <a:lstStyle/>
          <a:p>
            <a:fld id="{CB77B21E-08FB-4256-8DEB-4FF7BAC92BB2}" type="slidenum">
              <a:rPr lang="en-US" smtClean="0"/>
              <a:t>‹#›</a:t>
            </a:fld>
            <a:endParaRPr lang="en-US"/>
          </a:p>
        </p:txBody>
      </p:sp>
    </p:spTree>
    <p:extLst>
      <p:ext uri="{BB962C8B-B14F-4D97-AF65-F5344CB8AC3E}">
        <p14:creationId xmlns:p14="http://schemas.microsoft.com/office/powerpoint/2010/main" val="935671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BAC39-102D-4A01-BE7C-57F59073CF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DF8B7F-3270-4A9C-9EFA-D44F1CBBC4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B005C81-C737-45E7-80D1-A0912E91FCA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0C2F43-32A4-4E24-B65B-33953D557C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6908CA7-732C-4AB4-A7D6-685236014A9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5D0234-3236-4153-952C-359970C9AEC7}"/>
              </a:ext>
            </a:extLst>
          </p:cNvPr>
          <p:cNvSpPr>
            <a:spLocks noGrp="1"/>
          </p:cNvSpPr>
          <p:nvPr>
            <p:ph type="dt" sz="half" idx="10"/>
          </p:nvPr>
        </p:nvSpPr>
        <p:spPr/>
        <p:txBody>
          <a:bodyPr/>
          <a:lstStyle/>
          <a:p>
            <a:fld id="{4397371F-D7F9-4C8C-82BE-313B00FB4D09}" type="datetimeFigureOut">
              <a:rPr lang="en-US" smtClean="0"/>
              <a:t>5/6/2019</a:t>
            </a:fld>
            <a:endParaRPr lang="en-US"/>
          </a:p>
        </p:txBody>
      </p:sp>
      <p:sp>
        <p:nvSpPr>
          <p:cNvPr id="8" name="Footer Placeholder 7">
            <a:extLst>
              <a:ext uri="{FF2B5EF4-FFF2-40B4-BE49-F238E27FC236}">
                <a16:creationId xmlns:a16="http://schemas.microsoft.com/office/drawing/2014/main" id="{18AED709-DFFF-4225-9E26-87A1197C00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C60592-EB73-481E-A84F-B76F84923DDF}"/>
              </a:ext>
            </a:extLst>
          </p:cNvPr>
          <p:cNvSpPr>
            <a:spLocks noGrp="1"/>
          </p:cNvSpPr>
          <p:nvPr>
            <p:ph type="sldNum" sz="quarter" idx="12"/>
          </p:nvPr>
        </p:nvSpPr>
        <p:spPr/>
        <p:txBody>
          <a:bodyPr/>
          <a:lstStyle/>
          <a:p>
            <a:fld id="{CB77B21E-08FB-4256-8DEB-4FF7BAC92BB2}" type="slidenum">
              <a:rPr lang="en-US" smtClean="0"/>
              <a:t>‹#›</a:t>
            </a:fld>
            <a:endParaRPr lang="en-US"/>
          </a:p>
        </p:txBody>
      </p:sp>
    </p:spTree>
    <p:extLst>
      <p:ext uri="{BB962C8B-B14F-4D97-AF65-F5344CB8AC3E}">
        <p14:creationId xmlns:p14="http://schemas.microsoft.com/office/powerpoint/2010/main" val="104627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9F462-7C39-46FD-85E4-9F022456F3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7A06A3-8458-4B78-AD6E-92BDBF3F6BB1}"/>
              </a:ext>
            </a:extLst>
          </p:cNvPr>
          <p:cNvSpPr>
            <a:spLocks noGrp="1"/>
          </p:cNvSpPr>
          <p:nvPr>
            <p:ph type="dt" sz="half" idx="10"/>
          </p:nvPr>
        </p:nvSpPr>
        <p:spPr/>
        <p:txBody>
          <a:bodyPr/>
          <a:lstStyle/>
          <a:p>
            <a:fld id="{4397371F-D7F9-4C8C-82BE-313B00FB4D09}" type="datetimeFigureOut">
              <a:rPr lang="en-US" smtClean="0"/>
              <a:t>5/6/2019</a:t>
            </a:fld>
            <a:endParaRPr lang="en-US"/>
          </a:p>
        </p:txBody>
      </p:sp>
      <p:sp>
        <p:nvSpPr>
          <p:cNvPr id="4" name="Footer Placeholder 3">
            <a:extLst>
              <a:ext uri="{FF2B5EF4-FFF2-40B4-BE49-F238E27FC236}">
                <a16:creationId xmlns:a16="http://schemas.microsoft.com/office/drawing/2014/main" id="{B40223AA-6C0D-4D8A-9238-099FD4DCD2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AAA733-571A-4004-B5C2-34BF651A766E}"/>
              </a:ext>
            </a:extLst>
          </p:cNvPr>
          <p:cNvSpPr>
            <a:spLocks noGrp="1"/>
          </p:cNvSpPr>
          <p:nvPr>
            <p:ph type="sldNum" sz="quarter" idx="12"/>
          </p:nvPr>
        </p:nvSpPr>
        <p:spPr/>
        <p:txBody>
          <a:bodyPr/>
          <a:lstStyle/>
          <a:p>
            <a:fld id="{CB77B21E-08FB-4256-8DEB-4FF7BAC92BB2}" type="slidenum">
              <a:rPr lang="en-US" smtClean="0"/>
              <a:t>‹#›</a:t>
            </a:fld>
            <a:endParaRPr lang="en-US"/>
          </a:p>
        </p:txBody>
      </p:sp>
    </p:spTree>
    <p:extLst>
      <p:ext uri="{BB962C8B-B14F-4D97-AF65-F5344CB8AC3E}">
        <p14:creationId xmlns:p14="http://schemas.microsoft.com/office/powerpoint/2010/main" val="4294517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DDA43E-1F3A-4C4A-A3C6-525F8BEF6E0E}"/>
              </a:ext>
            </a:extLst>
          </p:cNvPr>
          <p:cNvSpPr>
            <a:spLocks noGrp="1"/>
          </p:cNvSpPr>
          <p:nvPr>
            <p:ph type="dt" sz="half" idx="10"/>
          </p:nvPr>
        </p:nvSpPr>
        <p:spPr/>
        <p:txBody>
          <a:bodyPr/>
          <a:lstStyle/>
          <a:p>
            <a:fld id="{4397371F-D7F9-4C8C-82BE-313B00FB4D09}" type="datetimeFigureOut">
              <a:rPr lang="en-US" smtClean="0"/>
              <a:t>5/6/2019</a:t>
            </a:fld>
            <a:endParaRPr lang="en-US"/>
          </a:p>
        </p:txBody>
      </p:sp>
      <p:sp>
        <p:nvSpPr>
          <p:cNvPr id="3" name="Footer Placeholder 2">
            <a:extLst>
              <a:ext uri="{FF2B5EF4-FFF2-40B4-BE49-F238E27FC236}">
                <a16:creationId xmlns:a16="http://schemas.microsoft.com/office/drawing/2014/main" id="{4F9D1920-F40F-4217-947C-DAD4231B95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E6210B-502A-4565-882B-8357CDFD228F}"/>
              </a:ext>
            </a:extLst>
          </p:cNvPr>
          <p:cNvSpPr>
            <a:spLocks noGrp="1"/>
          </p:cNvSpPr>
          <p:nvPr>
            <p:ph type="sldNum" sz="quarter" idx="12"/>
          </p:nvPr>
        </p:nvSpPr>
        <p:spPr/>
        <p:txBody>
          <a:bodyPr/>
          <a:lstStyle/>
          <a:p>
            <a:fld id="{CB77B21E-08FB-4256-8DEB-4FF7BAC92BB2}" type="slidenum">
              <a:rPr lang="en-US" smtClean="0"/>
              <a:t>‹#›</a:t>
            </a:fld>
            <a:endParaRPr lang="en-US"/>
          </a:p>
        </p:txBody>
      </p:sp>
    </p:spTree>
    <p:extLst>
      <p:ext uri="{BB962C8B-B14F-4D97-AF65-F5344CB8AC3E}">
        <p14:creationId xmlns:p14="http://schemas.microsoft.com/office/powerpoint/2010/main" val="429853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ECAC-3AE7-40EF-BFA1-314750AF84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BAB381-C17D-4BB3-9172-4B98B8AE0A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57F160-7322-4B49-B0EC-8386F7F509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429D46D-11B3-4D15-AD04-6A85D2D54A4C}"/>
              </a:ext>
            </a:extLst>
          </p:cNvPr>
          <p:cNvSpPr>
            <a:spLocks noGrp="1"/>
          </p:cNvSpPr>
          <p:nvPr>
            <p:ph type="dt" sz="half" idx="10"/>
          </p:nvPr>
        </p:nvSpPr>
        <p:spPr/>
        <p:txBody>
          <a:bodyPr/>
          <a:lstStyle/>
          <a:p>
            <a:fld id="{4397371F-D7F9-4C8C-82BE-313B00FB4D09}" type="datetimeFigureOut">
              <a:rPr lang="en-US" smtClean="0"/>
              <a:t>5/6/2019</a:t>
            </a:fld>
            <a:endParaRPr lang="en-US"/>
          </a:p>
        </p:txBody>
      </p:sp>
      <p:sp>
        <p:nvSpPr>
          <p:cNvPr id="6" name="Footer Placeholder 5">
            <a:extLst>
              <a:ext uri="{FF2B5EF4-FFF2-40B4-BE49-F238E27FC236}">
                <a16:creationId xmlns:a16="http://schemas.microsoft.com/office/drawing/2014/main" id="{C2561C92-8529-4971-ADC7-4B593C50B7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CC55F1-59AE-4753-BD1C-8D40E9DD6FE0}"/>
              </a:ext>
            </a:extLst>
          </p:cNvPr>
          <p:cNvSpPr>
            <a:spLocks noGrp="1"/>
          </p:cNvSpPr>
          <p:nvPr>
            <p:ph type="sldNum" sz="quarter" idx="12"/>
          </p:nvPr>
        </p:nvSpPr>
        <p:spPr/>
        <p:txBody>
          <a:bodyPr/>
          <a:lstStyle/>
          <a:p>
            <a:fld id="{CB77B21E-08FB-4256-8DEB-4FF7BAC92BB2}" type="slidenum">
              <a:rPr lang="en-US" smtClean="0"/>
              <a:t>‹#›</a:t>
            </a:fld>
            <a:endParaRPr lang="en-US"/>
          </a:p>
        </p:txBody>
      </p:sp>
    </p:spTree>
    <p:extLst>
      <p:ext uri="{BB962C8B-B14F-4D97-AF65-F5344CB8AC3E}">
        <p14:creationId xmlns:p14="http://schemas.microsoft.com/office/powerpoint/2010/main" val="4131181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A9EB-4EE1-49CF-B1DC-CC19F0408A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CCADFA-A754-45B9-8410-3DAD343726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03BB69-A265-4156-88F8-F38750A17F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B03BC0-D50E-46D9-B963-FD4F85BD015C}"/>
              </a:ext>
            </a:extLst>
          </p:cNvPr>
          <p:cNvSpPr>
            <a:spLocks noGrp="1"/>
          </p:cNvSpPr>
          <p:nvPr>
            <p:ph type="dt" sz="half" idx="10"/>
          </p:nvPr>
        </p:nvSpPr>
        <p:spPr/>
        <p:txBody>
          <a:bodyPr/>
          <a:lstStyle/>
          <a:p>
            <a:fld id="{4397371F-D7F9-4C8C-82BE-313B00FB4D09}" type="datetimeFigureOut">
              <a:rPr lang="en-US" smtClean="0"/>
              <a:t>5/6/2019</a:t>
            </a:fld>
            <a:endParaRPr lang="en-US"/>
          </a:p>
        </p:txBody>
      </p:sp>
      <p:sp>
        <p:nvSpPr>
          <p:cNvPr id="6" name="Footer Placeholder 5">
            <a:extLst>
              <a:ext uri="{FF2B5EF4-FFF2-40B4-BE49-F238E27FC236}">
                <a16:creationId xmlns:a16="http://schemas.microsoft.com/office/drawing/2014/main" id="{F57E19A8-5043-4489-B179-C84634FF9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088322-DC15-49C9-B8F0-CB70AB43A4BC}"/>
              </a:ext>
            </a:extLst>
          </p:cNvPr>
          <p:cNvSpPr>
            <a:spLocks noGrp="1"/>
          </p:cNvSpPr>
          <p:nvPr>
            <p:ph type="sldNum" sz="quarter" idx="12"/>
          </p:nvPr>
        </p:nvSpPr>
        <p:spPr/>
        <p:txBody>
          <a:bodyPr/>
          <a:lstStyle/>
          <a:p>
            <a:fld id="{CB77B21E-08FB-4256-8DEB-4FF7BAC92BB2}" type="slidenum">
              <a:rPr lang="en-US" smtClean="0"/>
              <a:t>‹#›</a:t>
            </a:fld>
            <a:endParaRPr lang="en-US"/>
          </a:p>
        </p:txBody>
      </p:sp>
    </p:spTree>
    <p:extLst>
      <p:ext uri="{BB962C8B-B14F-4D97-AF65-F5344CB8AC3E}">
        <p14:creationId xmlns:p14="http://schemas.microsoft.com/office/powerpoint/2010/main" val="2304011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84A57A-C697-4C79-BF57-D610602EC8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3EA28D-85EE-47FA-AEF4-2884DCFEFB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4CF29D-F2CD-4E3E-A01C-B03EE2F711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97371F-D7F9-4C8C-82BE-313B00FB4D09}" type="datetimeFigureOut">
              <a:rPr lang="en-US" smtClean="0"/>
              <a:t>5/6/2019</a:t>
            </a:fld>
            <a:endParaRPr lang="en-US"/>
          </a:p>
        </p:txBody>
      </p:sp>
      <p:sp>
        <p:nvSpPr>
          <p:cNvPr id="5" name="Footer Placeholder 4">
            <a:extLst>
              <a:ext uri="{FF2B5EF4-FFF2-40B4-BE49-F238E27FC236}">
                <a16:creationId xmlns:a16="http://schemas.microsoft.com/office/drawing/2014/main" id="{BA3F0233-180E-40D3-9CFD-3E49F230BC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C77CA0-622F-44DF-B4A7-FE582C9CF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77B21E-08FB-4256-8DEB-4FF7BAC92BB2}" type="slidenum">
              <a:rPr lang="en-US" smtClean="0"/>
              <a:t>‹#›</a:t>
            </a:fld>
            <a:endParaRPr lang="en-US"/>
          </a:p>
        </p:txBody>
      </p:sp>
    </p:spTree>
    <p:extLst>
      <p:ext uri="{BB962C8B-B14F-4D97-AF65-F5344CB8AC3E}">
        <p14:creationId xmlns:p14="http://schemas.microsoft.com/office/powerpoint/2010/main" val="3129116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e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3" Type="http://schemas.openxmlformats.org/officeDocument/2006/relationships/hyperlink" Target="http://nitorincmicro.games/" TargetMode="External"/><Relationship Id="rId7" Type="http://schemas.openxmlformats.org/officeDocument/2006/relationships/hyperlink" Target="http://www.mysteryparfait.com/"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moriyashrine.org/" TargetMode="External"/><Relationship Id="rId5" Type="http://schemas.openxmlformats.org/officeDocument/2006/relationships/hyperlink" Target="touhouvr.moe" TargetMode="External"/><Relationship Id="rId4" Type="http://schemas.openxmlformats.org/officeDocument/2006/relationships/hyperlink" Target="https://gensokyoradio.net/"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9.png"/><Relationship Id="rId7" Type="http://schemas.openxmlformats.org/officeDocument/2006/relationships/hyperlink" Target="http://dai9.tohosai.com/" TargetMode="External"/><Relationship Id="rId12" Type="http://schemas.openxmlformats.org/officeDocument/2006/relationships/hyperlink" Target="https://reitaisai.com/"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kanazawa.godosai.com/" TargetMode="External"/><Relationship Id="rId11" Type="http://schemas.openxmlformats.org/officeDocument/2006/relationships/image" Target="../media/image43.gif"/><Relationship Id="rId5" Type="http://schemas.openxmlformats.org/officeDocument/2006/relationships/image" Target="../media/image41.jpeg"/><Relationship Id="rId10" Type="http://schemas.openxmlformats.org/officeDocument/2006/relationships/hyperlink" Target="https://www.comiket.co.jp/" TargetMode="External"/><Relationship Id="rId4" Type="http://schemas.openxmlformats.org/officeDocument/2006/relationships/image" Target="../media/image40.jpeg"/><Relationship Id="rId9" Type="http://schemas.openxmlformats.org/officeDocument/2006/relationships/hyperlink" Target="http://nigata.tohosai.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vgmdb.net/" TargetMode="External"/><Relationship Id="rId3" Type="http://schemas.openxmlformats.org/officeDocument/2006/relationships/hyperlink" Target="http://www16.big.or.jp/~zun/" TargetMode="External"/><Relationship Id="rId7" Type="http://schemas.openxmlformats.org/officeDocument/2006/relationships/hyperlink" Target="http://www.reddit.com/r/TouhouMusic" TargetMode="External"/><Relationship Id="rId12"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touhou.wikia.com/" TargetMode="External"/><Relationship Id="rId11" Type="http://schemas.openxmlformats.org/officeDocument/2006/relationships/hyperlink" Target="http://kafkafuura.wordpress.com/" TargetMode="External"/><Relationship Id="rId5" Type="http://schemas.openxmlformats.org/officeDocument/2006/relationships/hyperlink" Target="http://touhouwiki.net/" TargetMode="External"/><Relationship Id="rId10" Type="http://schemas.openxmlformats.org/officeDocument/2006/relationships/hyperlink" Target="http://www.doujinstyle.com/" TargetMode="External"/><Relationship Id="rId4" Type="http://schemas.openxmlformats.org/officeDocument/2006/relationships/hyperlink" Target="https://thepoltergeistmansion.wordpress.com/" TargetMode="External"/><Relationship Id="rId9" Type="http://schemas.openxmlformats.org/officeDocument/2006/relationships/hyperlink" Target="http://www.shrinemaiden.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hyperlink" Target="https://twitter.com/korind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2622C2D-2969-4572-BBAA-980D2428902B}"/>
              </a:ext>
            </a:extLst>
          </p:cNvPr>
          <p:cNvSpPr>
            <a:spLocks noGrp="1"/>
          </p:cNvSpPr>
          <p:nvPr>
            <p:ph type="subTitle" idx="1"/>
          </p:nvPr>
        </p:nvSpPr>
        <p:spPr>
          <a:xfrm>
            <a:off x="4208107" y="6451134"/>
            <a:ext cx="7912360" cy="327555"/>
          </a:xfrm>
        </p:spPr>
        <p:txBody>
          <a:bodyPr>
            <a:noAutofit/>
          </a:bodyPr>
          <a:lstStyle/>
          <a:p>
            <a:pPr algn="r"/>
            <a:r>
              <a:rPr lang="en-US" sz="1000" dirty="0">
                <a:solidFill>
                  <a:schemeClr val="bg1"/>
                </a:solidFill>
              </a:rPr>
              <a:t>Artwork for cover and panel slides background by: </a:t>
            </a:r>
            <a:r>
              <a:rPr lang="en-US" altLang="en-US" sz="1000" dirty="0" err="1">
                <a:solidFill>
                  <a:schemeClr val="bg1"/>
                </a:solidFill>
                <a:ea typeface="system-ui"/>
              </a:rPr>
              <a:t>央子</a:t>
            </a:r>
            <a:r>
              <a:rPr lang="en-US" altLang="en-US" sz="1000" dirty="0">
                <a:solidFill>
                  <a:schemeClr val="bg1"/>
                </a:solidFill>
                <a:ea typeface="system-ui"/>
              </a:rPr>
              <a:t> (</a:t>
            </a:r>
            <a:r>
              <a:rPr lang="en-US" altLang="en-US" sz="1000" dirty="0" err="1">
                <a:solidFill>
                  <a:schemeClr val="bg1"/>
                </a:solidFill>
                <a:ea typeface="system-ui"/>
              </a:rPr>
              <a:t>Matoko</a:t>
            </a:r>
            <a:r>
              <a:rPr lang="en-US" altLang="en-US" sz="1000" dirty="0">
                <a:solidFill>
                  <a:schemeClr val="bg1"/>
                </a:solidFill>
                <a:ea typeface="system-ui"/>
              </a:rPr>
              <a:t>)</a:t>
            </a:r>
            <a:br>
              <a:rPr lang="en-US" altLang="en-US" sz="1000" dirty="0">
                <a:solidFill>
                  <a:schemeClr val="bg1"/>
                </a:solidFill>
                <a:ea typeface="system-ui"/>
              </a:rPr>
            </a:br>
            <a:r>
              <a:rPr lang="en-US" altLang="en-US" sz="1000" dirty="0">
                <a:solidFill>
                  <a:schemeClr val="bg1"/>
                </a:solidFill>
                <a:ea typeface="system-ui"/>
              </a:rPr>
              <a:t>https://www.pixiv.net/member.php?id=126220</a:t>
            </a:r>
            <a:endParaRPr lang="en-US" sz="1000" dirty="0">
              <a:solidFill>
                <a:schemeClr val="bg1"/>
              </a:solidFill>
            </a:endParaRPr>
          </a:p>
        </p:txBody>
      </p:sp>
    </p:spTree>
    <p:extLst>
      <p:ext uri="{BB962C8B-B14F-4D97-AF65-F5344CB8AC3E}">
        <p14:creationId xmlns:p14="http://schemas.microsoft.com/office/powerpoint/2010/main" val="203332800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E158C1-6FDF-4FA8-A203-5A5ED6EB2A95}"/>
              </a:ext>
            </a:extLst>
          </p:cNvPr>
          <p:cNvSpPr txBox="1"/>
          <p:nvPr/>
        </p:nvSpPr>
        <p:spPr>
          <a:xfrm>
            <a:off x="1300294" y="207584"/>
            <a:ext cx="9605394" cy="707886"/>
          </a:xfrm>
          <a:prstGeom prst="rect">
            <a:avLst/>
          </a:prstGeom>
          <a:noFill/>
        </p:spPr>
        <p:txBody>
          <a:bodyPr wrap="square" rtlCol="0">
            <a:spAutoFit/>
          </a:bodyPr>
          <a:lstStyle/>
          <a:p>
            <a:pPr algn="ctr"/>
            <a:r>
              <a:rPr lang="en-US" sz="4000" dirty="0">
                <a:solidFill>
                  <a:schemeClr val="bg1"/>
                </a:solidFill>
                <a:effectLst>
                  <a:glow rad="63500">
                    <a:schemeClr val="accent3">
                      <a:satMod val="175000"/>
                      <a:alpha val="40000"/>
                    </a:schemeClr>
                  </a:glow>
                  <a:outerShdw blurRad="38100" dist="38100" dir="2700000" algn="tl">
                    <a:schemeClr val="accent5"/>
                  </a:outerShdw>
                  <a:reflection blurRad="63500" stA="24000" endPos="65000" dist="25400" dir="5400000" sy="-100000" algn="bl" rotWithShape="0"/>
                </a:effectLst>
              </a:rPr>
              <a:t>Modern Era (2013 - 2015)</a:t>
            </a:r>
          </a:p>
        </p:txBody>
      </p:sp>
      <p:pic>
        <p:nvPicPr>
          <p:cNvPr id="3" name="Picture 2">
            <a:extLst>
              <a:ext uri="{FF2B5EF4-FFF2-40B4-BE49-F238E27FC236}">
                <a16:creationId xmlns:a16="http://schemas.microsoft.com/office/drawing/2014/main" id="{8EE6CE2B-D818-4B98-AF31-426154142D79}"/>
              </a:ext>
            </a:extLst>
          </p:cNvPr>
          <p:cNvPicPr>
            <a:picLocks noChangeAspect="1"/>
          </p:cNvPicPr>
          <p:nvPr/>
        </p:nvPicPr>
        <p:blipFill>
          <a:blip r:embed="rId3"/>
          <a:stretch>
            <a:fillRect/>
          </a:stretch>
        </p:blipFill>
        <p:spPr>
          <a:xfrm>
            <a:off x="7338397" y="915470"/>
            <a:ext cx="4141365" cy="3106024"/>
          </a:xfrm>
          <a:prstGeom prst="rect">
            <a:avLst/>
          </a:prstGeom>
          <a:effectLst>
            <a:reflection stA="0" endPos="65000" dist="50800" dir="5400000" sy="-100000" algn="bl" rotWithShape="0"/>
          </a:effectLst>
        </p:spPr>
      </p:pic>
      <p:pic>
        <p:nvPicPr>
          <p:cNvPr id="5" name="Picture 4">
            <a:extLst>
              <a:ext uri="{FF2B5EF4-FFF2-40B4-BE49-F238E27FC236}">
                <a16:creationId xmlns:a16="http://schemas.microsoft.com/office/drawing/2014/main" id="{42ED218C-DCA5-45A6-A562-EAEAD9D2E3BC}"/>
              </a:ext>
            </a:extLst>
          </p:cNvPr>
          <p:cNvPicPr>
            <a:picLocks noChangeAspect="1"/>
          </p:cNvPicPr>
          <p:nvPr/>
        </p:nvPicPr>
        <p:blipFill>
          <a:blip r:embed="rId4"/>
          <a:stretch>
            <a:fillRect/>
          </a:stretch>
        </p:blipFill>
        <p:spPr>
          <a:xfrm>
            <a:off x="5404043" y="1914396"/>
            <a:ext cx="4310030" cy="3232522"/>
          </a:xfrm>
          <a:prstGeom prst="rect">
            <a:avLst/>
          </a:prstGeom>
          <a:effectLst>
            <a:reflection stA="0" endPos="65000" dist="50800" dir="5400000" sy="-100000" algn="bl" rotWithShape="0"/>
          </a:effectLst>
        </p:spPr>
      </p:pic>
      <p:pic>
        <p:nvPicPr>
          <p:cNvPr id="6" name="Picture 5">
            <a:extLst>
              <a:ext uri="{FF2B5EF4-FFF2-40B4-BE49-F238E27FC236}">
                <a16:creationId xmlns:a16="http://schemas.microsoft.com/office/drawing/2014/main" id="{05E20502-C961-4D17-8725-78FDCA455592}"/>
              </a:ext>
            </a:extLst>
          </p:cNvPr>
          <p:cNvPicPr>
            <a:picLocks noChangeAspect="1"/>
          </p:cNvPicPr>
          <p:nvPr/>
        </p:nvPicPr>
        <p:blipFill>
          <a:blip r:embed="rId5"/>
          <a:stretch>
            <a:fillRect/>
          </a:stretch>
        </p:blipFill>
        <p:spPr>
          <a:xfrm>
            <a:off x="7173229" y="3299319"/>
            <a:ext cx="3813496" cy="2860122"/>
          </a:xfrm>
          <a:prstGeom prst="rect">
            <a:avLst/>
          </a:prstGeom>
          <a:effectLst>
            <a:reflection stA="0" endPos="65000" dist="50800" dir="5400000" sy="-100000" algn="bl" rotWithShape="0"/>
          </a:effectLst>
        </p:spPr>
      </p:pic>
      <p:sp>
        <p:nvSpPr>
          <p:cNvPr id="2" name="TextBox 1">
            <a:extLst>
              <a:ext uri="{FF2B5EF4-FFF2-40B4-BE49-F238E27FC236}">
                <a16:creationId xmlns:a16="http://schemas.microsoft.com/office/drawing/2014/main" id="{27534A03-E907-4AB2-8AF7-AACD28476B5E}"/>
              </a:ext>
            </a:extLst>
          </p:cNvPr>
          <p:cNvSpPr txBox="1"/>
          <p:nvPr/>
        </p:nvSpPr>
        <p:spPr>
          <a:xfrm>
            <a:off x="847192" y="2182505"/>
            <a:ext cx="4272414" cy="3539430"/>
          </a:xfrm>
          <a:prstGeom prst="rect">
            <a:avLst/>
          </a:prstGeom>
          <a:noFill/>
        </p:spPr>
        <p:txBody>
          <a:bodyPr wrap="square" rtlCol="0">
            <a:spAutoFit/>
          </a:bodyPr>
          <a:lstStyle/>
          <a:p>
            <a:r>
              <a:rPr lang="en-US" altLang="ja-JP" sz="2800" dirty="0">
                <a:solidFill>
                  <a:schemeClr val="bg1"/>
                </a:solidFill>
              </a:rPr>
              <a:t>13.5 Hopeless Masquerade</a:t>
            </a:r>
          </a:p>
          <a:p>
            <a:pPr algn="r"/>
            <a:r>
              <a:rPr lang="en-US" altLang="ja-JP" sz="1400" dirty="0">
                <a:solidFill>
                  <a:schemeClr val="bg1"/>
                </a:solidFill>
              </a:rPr>
              <a:t>(Fighting Game / Twilight Frontier)</a:t>
            </a:r>
          </a:p>
          <a:p>
            <a:r>
              <a:rPr lang="en-US" altLang="ja-JP" sz="2800" dirty="0">
                <a:solidFill>
                  <a:schemeClr val="bg1"/>
                </a:solidFill>
              </a:rPr>
              <a:t>14. Double Dealing Character</a:t>
            </a:r>
          </a:p>
          <a:p>
            <a:r>
              <a:rPr lang="en-US" altLang="ja-JP" sz="2800" dirty="0">
                <a:solidFill>
                  <a:schemeClr val="bg1"/>
                </a:solidFill>
              </a:rPr>
              <a:t>14.3 Impossible Spell Card</a:t>
            </a:r>
          </a:p>
          <a:p>
            <a:pPr algn="r"/>
            <a:r>
              <a:rPr lang="en-US" altLang="ja-JP" sz="1400" dirty="0">
                <a:solidFill>
                  <a:schemeClr val="bg1"/>
                </a:solidFill>
              </a:rPr>
              <a:t>(Puzzle game)</a:t>
            </a:r>
          </a:p>
          <a:p>
            <a:r>
              <a:rPr lang="en-US" altLang="ja-JP" sz="2800" dirty="0">
                <a:solidFill>
                  <a:schemeClr val="bg1"/>
                </a:solidFill>
              </a:rPr>
              <a:t>14.5 Urban Legend in Limbo</a:t>
            </a:r>
          </a:p>
          <a:p>
            <a:r>
              <a:rPr lang="en-US" altLang="ja-JP" sz="2800" dirty="0">
                <a:solidFill>
                  <a:schemeClr val="bg1"/>
                </a:solidFill>
              </a:rPr>
              <a:t>15. Legacy of Lunatic Kingdom</a:t>
            </a:r>
            <a:endParaRPr lang="en-US" sz="2800" dirty="0">
              <a:solidFill>
                <a:schemeClr val="bg1"/>
              </a:solidFill>
            </a:endParaRPr>
          </a:p>
        </p:txBody>
      </p:sp>
    </p:spTree>
    <p:extLst>
      <p:ext uri="{BB962C8B-B14F-4D97-AF65-F5344CB8AC3E}">
        <p14:creationId xmlns:p14="http://schemas.microsoft.com/office/powerpoint/2010/main" val="428963192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E158C1-6FDF-4FA8-A203-5A5ED6EB2A95}"/>
              </a:ext>
            </a:extLst>
          </p:cNvPr>
          <p:cNvSpPr txBox="1"/>
          <p:nvPr/>
        </p:nvSpPr>
        <p:spPr>
          <a:xfrm>
            <a:off x="1300294" y="207584"/>
            <a:ext cx="9605394" cy="707886"/>
          </a:xfrm>
          <a:prstGeom prst="rect">
            <a:avLst/>
          </a:prstGeom>
          <a:noFill/>
        </p:spPr>
        <p:txBody>
          <a:bodyPr wrap="square" rtlCol="0">
            <a:spAutoFit/>
          </a:bodyPr>
          <a:lstStyle/>
          <a:p>
            <a:pPr algn="ctr"/>
            <a:r>
              <a:rPr lang="en-US" sz="4000" dirty="0">
                <a:solidFill>
                  <a:schemeClr val="bg1"/>
                </a:solidFill>
                <a:effectLst>
                  <a:glow rad="63500">
                    <a:schemeClr val="accent3">
                      <a:satMod val="175000"/>
                      <a:alpha val="40000"/>
                    </a:schemeClr>
                  </a:glow>
                  <a:outerShdw blurRad="38100" dist="38100" dir="2700000" algn="tl">
                    <a:schemeClr val="accent5"/>
                  </a:outerShdw>
                  <a:reflection blurRad="63500" stA="24000" endPos="65000" dist="25400" dir="5400000" sy="-100000" algn="bl" rotWithShape="0"/>
                </a:effectLst>
              </a:rPr>
              <a:t>Steam and Onward</a:t>
            </a:r>
          </a:p>
        </p:txBody>
      </p:sp>
      <p:sp>
        <p:nvSpPr>
          <p:cNvPr id="2" name="TextBox 1">
            <a:extLst>
              <a:ext uri="{FF2B5EF4-FFF2-40B4-BE49-F238E27FC236}">
                <a16:creationId xmlns:a16="http://schemas.microsoft.com/office/drawing/2014/main" id="{27534A03-E907-4AB2-8AF7-AACD28476B5E}"/>
              </a:ext>
            </a:extLst>
          </p:cNvPr>
          <p:cNvSpPr txBox="1"/>
          <p:nvPr/>
        </p:nvSpPr>
        <p:spPr>
          <a:xfrm>
            <a:off x="791315" y="2079808"/>
            <a:ext cx="5315110" cy="3508653"/>
          </a:xfrm>
          <a:prstGeom prst="rect">
            <a:avLst/>
          </a:prstGeom>
          <a:noFill/>
        </p:spPr>
        <p:txBody>
          <a:bodyPr wrap="square" rtlCol="0">
            <a:spAutoFit/>
          </a:bodyPr>
          <a:lstStyle/>
          <a:p>
            <a:r>
              <a:rPr lang="en-US" altLang="ja-JP" sz="2800" dirty="0">
                <a:solidFill>
                  <a:schemeClr val="bg1"/>
                </a:solidFill>
              </a:rPr>
              <a:t>ZUN took a break in 2016 for the birth of his child. </a:t>
            </a:r>
          </a:p>
          <a:p>
            <a:r>
              <a:rPr lang="en-US" altLang="ja-JP" sz="2800" dirty="0">
                <a:solidFill>
                  <a:schemeClr val="bg1"/>
                </a:solidFill>
              </a:rPr>
              <a:t>Steam is now used for releases. </a:t>
            </a:r>
          </a:p>
          <a:p>
            <a:endParaRPr lang="en-US" altLang="ja-JP" sz="1200" dirty="0">
              <a:solidFill>
                <a:schemeClr val="bg1"/>
              </a:solidFill>
            </a:endParaRPr>
          </a:p>
          <a:p>
            <a:r>
              <a:rPr lang="en-US" altLang="ja-JP" sz="2800" dirty="0">
                <a:solidFill>
                  <a:schemeClr val="bg1"/>
                </a:solidFill>
              </a:rPr>
              <a:t>15.5 </a:t>
            </a:r>
            <a:r>
              <a:rPr lang="en-US" sz="2800" dirty="0">
                <a:solidFill>
                  <a:schemeClr val="bg1"/>
                </a:solidFill>
              </a:rPr>
              <a:t>Antinomy of Common Flowers</a:t>
            </a:r>
          </a:p>
          <a:p>
            <a:pPr algn="r"/>
            <a:r>
              <a:rPr lang="en-US" altLang="ja-JP" sz="1400" dirty="0">
                <a:solidFill>
                  <a:schemeClr val="bg1"/>
                </a:solidFill>
              </a:rPr>
              <a:t>(Fighting Game / Twilight Frontier / Published by </a:t>
            </a:r>
            <a:r>
              <a:rPr lang="en-US" sz="1400" dirty="0">
                <a:solidFill>
                  <a:schemeClr val="bg1"/>
                </a:solidFill>
              </a:rPr>
              <a:t>Sunfish Co., Ltd.)</a:t>
            </a:r>
            <a:endParaRPr lang="en-US" altLang="ja-JP" sz="1400" dirty="0">
              <a:solidFill>
                <a:schemeClr val="bg1"/>
              </a:solidFill>
            </a:endParaRPr>
          </a:p>
          <a:p>
            <a:r>
              <a:rPr lang="en-US" altLang="ja-JP" sz="2800" dirty="0">
                <a:solidFill>
                  <a:schemeClr val="bg1"/>
                </a:solidFill>
              </a:rPr>
              <a:t>16. </a:t>
            </a:r>
            <a:r>
              <a:rPr lang="en-US" sz="2800" dirty="0">
                <a:solidFill>
                  <a:schemeClr val="bg1"/>
                </a:solidFill>
              </a:rPr>
              <a:t>Hidden Star in Four Seasons </a:t>
            </a:r>
          </a:p>
          <a:p>
            <a:pPr algn="r"/>
            <a:r>
              <a:rPr lang="en-US" sz="1400" dirty="0">
                <a:solidFill>
                  <a:schemeClr val="bg1"/>
                </a:solidFill>
              </a:rPr>
              <a:t>(Published by Mediascape Co., Ltd.)</a:t>
            </a:r>
            <a:endParaRPr lang="en-US" altLang="ja-JP" sz="1400" dirty="0">
              <a:solidFill>
                <a:schemeClr val="bg1"/>
              </a:solidFill>
            </a:endParaRPr>
          </a:p>
          <a:p>
            <a:r>
              <a:rPr lang="en-US" altLang="ja-JP" sz="2800" dirty="0">
                <a:solidFill>
                  <a:schemeClr val="bg1"/>
                </a:solidFill>
              </a:rPr>
              <a:t>16.5 </a:t>
            </a:r>
            <a:r>
              <a:rPr lang="en-US" sz="2800" dirty="0">
                <a:solidFill>
                  <a:schemeClr val="bg1"/>
                </a:solidFill>
              </a:rPr>
              <a:t>Violet Detector</a:t>
            </a:r>
          </a:p>
          <a:p>
            <a:pPr algn="r"/>
            <a:r>
              <a:rPr lang="en-US" sz="1400" dirty="0">
                <a:solidFill>
                  <a:schemeClr val="bg1"/>
                </a:solidFill>
              </a:rPr>
              <a:t>(Puzzle Game / Published by Mediascape Co., Ltd.)</a:t>
            </a:r>
            <a:endParaRPr lang="en-US" altLang="ja-JP" sz="1400" dirty="0">
              <a:solidFill>
                <a:schemeClr val="bg1"/>
              </a:solidFill>
            </a:endParaRPr>
          </a:p>
        </p:txBody>
      </p:sp>
      <p:pic>
        <p:nvPicPr>
          <p:cNvPr id="8" name="Picture 7">
            <a:extLst>
              <a:ext uri="{FF2B5EF4-FFF2-40B4-BE49-F238E27FC236}">
                <a16:creationId xmlns:a16="http://schemas.microsoft.com/office/drawing/2014/main" id="{72B95002-19E8-4246-A9B3-6A24C3AD9B01}"/>
              </a:ext>
            </a:extLst>
          </p:cNvPr>
          <p:cNvPicPr>
            <a:picLocks noChangeAspect="1"/>
          </p:cNvPicPr>
          <p:nvPr/>
        </p:nvPicPr>
        <p:blipFill>
          <a:blip r:embed="rId4"/>
          <a:stretch>
            <a:fillRect/>
          </a:stretch>
        </p:blipFill>
        <p:spPr>
          <a:xfrm>
            <a:off x="8304441" y="207584"/>
            <a:ext cx="3096244" cy="2383770"/>
          </a:xfrm>
          <a:prstGeom prst="rect">
            <a:avLst/>
          </a:prstGeom>
          <a:effectLst>
            <a:reflection stA="0" endPos="65000" dist="50800" dir="5400000" sy="-100000" algn="bl" rotWithShape="0"/>
          </a:effectLst>
        </p:spPr>
      </p:pic>
      <p:pic>
        <p:nvPicPr>
          <p:cNvPr id="9" name="Picture 8">
            <a:extLst>
              <a:ext uri="{FF2B5EF4-FFF2-40B4-BE49-F238E27FC236}">
                <a16:creationId xmlns:a16="http://schemas.microsoft.com/office/drawing/2014/main" id="{83B72A3A-B244-458B-925D-ED7142394907}"/>
              </a:ext>
            </a:extLst>
          </p:cNvPr>
          <p:cNvPicPr>
            <a:picLocks noChangeAspect="1"/>
          </p:cNvPicPr>
          <p:nvPr/>
        </p:nvPicPr>
        <p:blipFill>
          <a:blip r:embed="rId5"/>
          <a:stretch>
            <a:fillRect/>
          </a:stretch>
        </p:blipFill>
        <p:spPr>
          <a:xfrm>
            <a:off x="6597988" y="2238743"/>
            <a:ext cx="3839126" cy="2251968"/>
          </a:xfrm>
          <a:prstGeom prst="rect">
            <a:avLst/>
          </a:prstGeom>
          <a:effectLst>
            <a:reflection stA="0" endPos="65000" dist="50800" dir="5400000" sy="-100000" algn="bl" rotWithShape="0"/>
          </a:effectLst>
        </p:spPr>
      </p:pic>
      <p:pic>
        <p:nvPicPr>
          <p:cNvPr id="10" name="Picture 9">
            <a:extLst>
              <a:ext uri="{FF2B5EF4-FFF2-40B4-BE49-F238E27FC236}">
                <a16:creationId xmlns:a16="http://schemas.microsoft.com/office/drawing/2014/main" id="{2E78A375-5CBA-4BCB-A2E6-D09E8241C029}"/>
              </a:ext>
            </a:extLst>
          </p:cNvPr>
          <p:cNvPicPr>
            <a:picLocks noChangeAspect="1"/>
          </p:cNvPicPr>
          <p:nvPr/>
        </p:nvPicPr>
        <p:blipFill>
          <a:blip r:embed="rId6"/>
          <a:stretch>
            <a:fillRect/>
          </a:stretch>
        </p:blipFill>
        <p:spPr>
          <a:xfrm>
            <a:off x="7694421" y="4199059"/>
            <a:ext cx="3706264" cy="2174033"/>
          </a:xfrm>
          <a:prstGeom prst="rect">
            <a:avLst/>
          </a:prstGeom>
          <a:effectLst>
            <a:reflection stA="0" endPos="65000" dist="50800" dir="5400000" sy="-100000" algn="bl" rotWithShape="0"/>
          </a:effectLst>
        </p:spPr>
      </p:pic>
    </p:spTree>
    <p:extLst>
      <p:ext uri="{BB962C8B-B14F-4D97-AF65-F5344CB8AC3E}">
        <p14:creationId xmlns:p14="http://schemas.microsoft.com/office/powerpoint/2010/main" val="279870894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E158C1-6FDF-4FA8-A203-5A5ED6EB2A95}"/>
              </a:ext>
            </a:extLst>
          </p:cNvPr>
          <p:cNvSpPr txBox="1"/>
          <p:nvPr/>
        </p:nvSpPr>
        <p:spPr>
          <a:xfrm>
            <a:off x="1300294" y="207584"/>
            <a:ext cx="9605394" cy="707886"/>
          </a:xfrm>
          <a:prstGeom prst="rect">
            <a:avLst/>
          </a:prstGeom>
          <a:noFill/>
        </p:spPr>
        <p:txBody>
          <a:bodyPr wrap="square" rtlCol="0">
            <a:spAutoFit/>
          </a:bodyPr>
          <a:lstStyle/>
          <a:p>
            <a:pPr algn="ctr"/>
            <a:r>
              <a:rPr lang="en-US" sz="4000" dirty="0">
                <a:solidFill>
                  <a:schemeClr val="bg1"/>
                </a:solidFill>
                <a:effectLst>
                  <a:glow rad="63500">
                    <a:schemeClr val="accent3">
                      <a:satMod val="175000"/>
                      <a:alpha val="40000"/>
                    </a:schemeClr>
                  </a:glow>
                  <a:outerShdw blurRad="38100" dist="38100" dir="2700000" algn="tl">
                    <a:schemeClr val="accent5"/>
                  </a:outerShdw>
                  <a:reflection blurRad="63500" stA="24000" endPos="65000" dist="25400" dir="5400000" sy="-100000" algn="bl" rotWithShape="0"/>
                </a:effectLst>
              </a:rPr>
              <a:t>Fan Games</a:t>
            </a:r>
          </a:p>
        </p:txBody>
      </p:sp>
      <p:sp>
        <p:nvSpPr>
          <p:cNvPr id="2" name="TextBox 1">
            <a:extLst>
              <a:ext uri="{FF2B5EF4-FFF2-40B4-BE49-F238E27FC236}">
                <a16:creationId xmlns:a16="http://schemas.microsoft.com/office/drawing/2014/main" id="{27534A03-E907-4AB2-8AF7-AACD28476B5E}"/>
              </a:ext>
            </a:extLst>
          </p:cNvPr>
          <p:cNvSpPr txBox="1"/>
          <p:nvPr/>
        </p:nvSpPr>
        <p:spPr>
          <a:xfrm>
            <a:off x="4715312" y="831888"/>
            <a:ext cx="6162412" cy="1446550"/>
          </a:xfrm>
          <a:prstGeom prst="rect">
            <a:avLst/>
          </a:prstGeom>
          <a:noFill/>
        </p:spPr>
        <p:txBody>
          <a:bodyPr wrap="square" rtlCol="0">
            <a:spAutoFit/>
          </a:bodyPr>
          <a:lstStyle/>
          <a:p>
            <a:r>
              <a:rPr lang="en-US" altLang="ja-JP" sz="2000" dirty="0">
                <a:solidFill>
                  <a:schemeClr val="bg1"/>
                </a:solidFill>
              </a:rPr>
              <a:t>Twilight Frontier has had a major hand in creating several fighting games with ZUN’s input.</a:t>
            </a:r>
          </a:p>
          <a:p>
            <a:endParaRPr lang="en-US" altLang="ja-JP" sz="1200" dirty="0">
              <a:solidFill>
                <a:schemeClr val="bg1"/>
              </a:solidFill>
            </a:endParaRPr>
          </a:p>
          <a:p>
            <a:endParaRPr lang="en-US" altLang="ja-JP" sz="1200" dirty="0">
              <a:solidFill>
                <a:schemeClr val="bg1"/>
              </a:solidFill>
            </a:endParaRPr>
          </a:p>
          <a:p>
            <a:endParaRPr lang="en-US" altLang="ja-JP" sz="1200" dirty="0">
              <a:solidFill>
                <a:schemeClr val="bg1"/>
              </a:solidFill>
            </a:endParaRPr>
          </a:p>
          <a:p>
            <a:endParaRPr lang="en-US" altLang="ja-JP" sz="1200" dirty="0">
              <a:solidFill>
                <a:schemeClr val="bg1"/>
              </a:solidFill>
            </a:endParaRPr>
          </a:p>
        </p:txBody>
      </p:sp>
      <p:pic>
        <p:nvPicPr>
          <p:cNvPr id="1026" name="Picture 2" descr="Twilight Frontier.jpg">
            <a:extLst>
              <a:ext uri="{FF2B5EF4-FFF2-40B4-BE49-F238E27FC236}">
                <a16:creationId xmlns:a16="http://schemas.microsoft.com/office/drawing/2014/main" id="{3D59F7E4-9A14-454D-8BA9-E43AF2037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6312" y="915470"/>
            <a:ext cx="3429000" cy="571500"/>
          </a:xfrm>
          <a:prstGeom prst="rect">
            <a:avLst/>
          </a:prstGeom>
          <a:noFill/>
          <a:effectLst>
            <a:reflection blurRad="6350" stA="500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1028" name="Picture 4" descr="https://media.nintendo.com/nintendo/bin/qDFySbhnyYvpd5dNHemOvQ0lkumRuL_G/n3gL1w-1Hs2XoNsS52mMLfUBo8S_Jeab.jpg">
            <a:extLst>
              <a:ext uri="{FF2B5EF4-FFF2-40B4-BE49-F238E27FC236}">
                <a16:creationId xmlns:a16="http://schemas.microsoft.com/office/drawing/2014/main" id="{A57CCABC-8F51-449F-B4DF-BA8D0C5452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0493" y="2119909"/>
            <a:ext cx="2783404" cy="1565665"/>
          </a:xfrm>
          <a:prstGeom prst="rect">
            <a:avLst/>
          </a:prstGeom>
          <a:noFill/>
          <a:effectLst>
            <a:reflection stA="0"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DDFD1B6-3B7A-4F5D-BC4D-FDE7FA7ED6C3}"/>
              </a:ext>
            </a:extLst>
          </p:cNvPr>
          <p:cNvSpPr txBox="1"/>
          <p:nvPr/>
        </p:nvSpPr>
        <p:spPr>
          <a:xfrm>
            <a:off x="1136467" y="2244006"/>
            <a:ext cx="6794026" cy="1015663"/>
          </a:xfrm>
          <a:prstGeom prst="rect">
            <a:avLst/>
          </a:prstGeom>
          <a:noFill/>
        </p:spPr>
        <p:txBody>
          <a:bodyPr wrap="square" rtlCol="0">
            <a:spAutoFit/>
          </a:bodyPr>
          <a:lstStyle/>
          <a:p>
            <a:r>
              <a:rPr lang="en-US" sz="2000" dirty="0">
                <a:solidFill>
                  <a:schemeClr val="bg1"/>
                </a:solidFill>
              </a:rPr>
              <a:t>NIS has published games created by fan developers. </a:t>
            </a:r>
            <a:r>
              <a:rPr lang="en-US" sz="2000" dirty="0" err="1">
                <a:solidFill>
                  <a:schemeClr val="bg1"/>
                </a:solidFill>
              </a:rPr>
              <a:t>Cubetype’s</a:t>
            </a:r>
            <a:r>
              <a:rPr lang="en-US" sz="2000" dirty="0">
                <a:solidFill>
                  <a:schemeClr val="bg1"/>
                </a:solidFill>
              </a:rPr>
              <a:t> Touhou </a:t>
            </a:r>
            <a:r>
              <a:rPr lang="en-US" sz="2000" dirty="0" err="1">
                <a:solidFill>
                  <a:schemeClr val="bg1"/>
                </a:solidFill>
              </a:rPr>
              <a:t>Kobuto</a:t>
            </a:r>
            <a:r>
              <a:rPr lang="en-US" sz="2000" dirty="0">
                <a:solidFill>
                  <a:schemeClr val="bg1"/>
                </a:solidFill>
              </a:rPr>
              <a:t> V: Burst Battle for the Nintendo Switch</a:t>
            </a:r>
            <a:r>
              <a:rPr lang="ja-JP" altLang="en-US" sz="2000" dirty="0">
                <a:solidFill>
                  <a:schemeClr val="bg1"/>
                </a:solidFill>
              </a:rPr>
              <a:t>™ </a:t>
            </a:r>
            <a:r>
              <a:rPr lang="en-US" altLang="ja-JP" sz="2000" dirty="0">
                <a:solidFill>
                  <a:schemeClr val="bg1"/>
                </a:solidFill>
              </a:rPr>
              <a:t>and PS4</a:t>
            </a:r>
            <a:r>
              <a:rPr lang="ja-JP" altLang="en-US" sz="2000" dirty="0">
                <a:solidFill>
                  <a:schemeClr val="bg1"/>
                </a:solidFill>
              </a:rPr>
              <a:t>™ </a:t>
            </a:r>
            <a:r>
              <a:rPr lang="en-US" altLang="ja-JP" sz="2000" dirty="0">
                <a:solidFill>
                  <a:schemeClr val="bg1"/>
                </a:solidFill>
              </a:rPr>
              <a:t>is a recent example. </a:t>
            </a:r>
            <a:endParaRPr lang="en-US" sz="2000" dirty="0">
              <a:solidFill>
                <a:schemeClr val="bg1"/>
              </a:solidFill>
            </a:endParaRPr>
          </a:p>
        </p:txBody>
      </p:sp>
      <p:sp>
        <p:nvSpPr>
          <p:cNvPr id="5" name="TextBox 4">
            <a:extLst>
              <a:ext uri="{FF2B5EF4-FFF2-40B4-BE49-F238E27FC236}">
                <a16:creationId xmlns:a16="http://schemas.microsoft.com/office/drawing/2014/main" id="{9E9E619E-B06E-47EB-B606-100B2FC68E76}"/>
              </a:ext>
            </a:extLst>
          </p:cNvPr>
          <p:cNvSpPr txBox="1"/>
          <p:nvPr/>
        </p:nvSpPr>
        <p:spPr>
          <a:xfrm>
            <a:off x="3206621" y="3988951"/>
            <a:ext cx="6944857" cy="2369880"/>
          </a:xfrm>
          <a:prstGeom prst="rect">
            <a:avLst/>
          </a:prstGeom>
          <a:noFill/>
        </p:spPr>
        <p:txBody>
          <a:bodyPr wrap="square" rtlCol="0">
            <a:spAutoFit/>
          </a:bodyPr>
          <a:lstStyle/>
          <a:p>
            <a:r>
              <a:rPr lang="en-US" dirty="0" err="1">
                <a:solidFill>
                  <a:schemeClr val="bg1"/>
                </a:solidFill>
              </a:rPr>
              <a:t>Ankake</a:t>
            </a:r>
            <a:r>
              <a:rPr lang="en-US" dirty="0">
                <a:solidFill>
                  <a:schemeClr val="bg1"/>
                </a:solidFill>
              </a:rPr>
              <a:t> Spa is a notable producer using modern graphics. </a:t>
            </a:r>
          </a:p>
          <a:p>
            <a:endParaRPr lang="en-US" altLang="ja-JP" dirty="0">
              <a:solidFill>
                <a:schemeClr val="bg1"/>
              </a:solidFill>
            </a:endParaRPr>
          </a:p>
          <a:p>
            <a:r>
              <a:rPr lang="en-US" dirty="0" err="1">
                <a:solidFill>
                  <a:schemeClr val="bg1"/>
                </a:solidFill>
              </a:rPr>
              <a:t>Youyou</a:t>
            </a:r>
            <a:r>
              <a:rPr lang="en-US" dirty="0">
                <a:solidFill>
                  <a:schemeClr val="bg1"/>
                </a:solidFill>
              </a:rPr>
              <a:t> </a:t>
            </a:r>
            <a:r>
              <a:rPr lang="en-US" dirty="0" err="1">
                <a:solidFill>
                  <a:schemeClr val="bg1"/>
                </a:solidFill>
              </a:rPr>
              <a:t>Kengeki</a:t>
            </a:r>
            <a:r>
              <a:rPr lang="en-US" dirty="0">
                <a:solidFill>
                  <a:schemeClr val="bg1"/>
                </a:solidFill>
              </a:rPr>
              <a:t> </a:t>
            </a:r>
            <a:r>
              <a:rPr lang="en-US" dirty="0" err="1">
                <a:solidFill>
                  <a:schemeClr val="bg1"/>
                </a:solidFill>
              </a:rPr>
              <a:t>Musou</a:t>
            </a:r>
            <a:r>
              <a:rPr lang="en-US" dirty="0">
                <a:solidFill>
                  <a:schemeClr val="bg1"/>
                </a:solidFill>
              </a:rPr>
              <a:t> </a:t>
            </a:r>
          </a:p>
          <a:p>
            <a:r>
              <a:rPr lang="en-US" dirty="0">
                <a:solidFill>
                  <a:schemeClr val="bg1"/>
                </a:solidFill>
              </a:rPr>
              <a:t>Enchanted Swordplay Reverie</a:t>
            </a:r>
          </a:p>
          <a:p>
            <a:endParaRPr lang="en-US" altLang="ja-JP" dirty="0">
              <a:solidFill>
                <a:schemeClr val="bg1"/>
              </a:solidFill>
            </a:endParaRPr>
          </a:p>
          <a:p>
            <a:r>
              <a:rPr lang="en-US" altLang="ja-JP" dirty="0">
                <a:solidFill>
                  <a:schemeClr val="bg1"/>
                </a:solidFill>
              </a:rPr>
              <a:t>Scarlet Curiosity</a:t>
            </a:r>
          </a:p>
          <a:p>
            <a:r>
              <a:rPr lang="en-US" altLang="ja-JP" sz="1200" dirty="0">
                <a:solidFill>
                  <a:schemeClr val="bg1"/>
                </a:solidFill>
              </a:rPr>
              <a:t>Adventure of Scarlet Curiosity: </a:t>
            </a:r>
            <a:r>
              <a:rPr lang="en-US" sz="1200" dirty="0">
                <a:solidFill>
                  <a:schemeClr val="bg1"/>
                </a:solidFill>
              </a:rPr>
              <a:t>Toho </a:t>
            </a:r>
            <a:r>
              <a:rPr lang="en-US" sz="1200" dirty="0" err="1">
                <a:solidFill>
                  <a:schemeClr val="bg1"/>
                </a:solidFill>
              </a:rPr>
              <a:t>Karateiki</a:t>
            </a:r>
            <a:r>
              <a:rPr lang="en-US" sz="1200" dirty="0">
                <a:solidFill>
                  <a:schemeClr val="bg1"/>
                </a:solidFill>
              </a:rPr>
              <a:t> </a:t>
            </a:r>
          </a:p>
          <a:p>
            <a:r>
              <a:rPr lang="en-US" sz="1200" dirty="0">
                <a:solidFill>
                  <a:schemeClr val="bg1"/>
                </a:solidFill>
              </a:rPr>
              <a:t>Touhou: Scarlet Curiosity</a:t>
            </a:r>
          </a:p>
          <a:p>
            <a:endParaRPr lang="en-US" sz="800" dirty="0">
              <a:solidFill>
                <a:schemeClr val="bg1"/>
              </a:solidFill>
            </a:endParaRPr>
          </a:p>
          <a:p>
            <a:endParaRPr lang="en-US" sz="800" dirty="0">
              <a:solidFill>
                <a:schemeClr val="bg1"/>
              </a:solidFill>
            </a:endParaRPr>
          </a:p>
        </p:txBody>
      </p:sp>
      <p:pic>
        <p:nvPicPr>
          <p:cNvPr id="6" name="Picture 5">
            <a:extLst>
              <a:ext uri="{FF2B5EF4-FFF2-40B4-BE49-F238E27FC236}">
                <a16:creationId xmlns:a16="http://schemas.microsoft.com/office/drawing/2014/main" id="{79881AEA-586C-4A2D-AE99-A7C1F9B2F63E}"/>
              </a:ext>
            </a:extLst>
          </p:cNvPr>
          <p:cNvPicPr>
            <a:picLocks noChangeAspect="1"/>
          </p:cNvPicPr>
          <p:nvPr/>
        </p:nvPicPr>
        <p:blipFill>
          <a:blip r:embed="rId6"/>
          <a:stretch>
            <a:fillRect/>
          </a:stretch>
        </p:blipFill>
        <p:spPr>
          <a:xfrm>
            <a:off x="663929" y="4111261"/>
            <a:ext cx="2488164" cy="1399592"/>
          </a:xfrm>
          <a:prstGeom prst="rect">
            <a:avLst/>
          </a:prstGeom>
          <a:effectLst>
            <a:reflection stA="0" endPos="65000" dist="50800" dir="5400000" sy="-100000" algn="bl" rotWithShape="0"/>
          </a:effectLst>
        </p:spPr>
      </p:pic>
      <p:pic>
        <p:nvPicPr>
          <p:cNvPr id="7" name="Picture 6">
            <a:extLst>
              <a:ext uri="{FF2B5EF4-FFF2-40B4-BE49-F238E27FC236}">
                <a16:creationId xmlns:a16="http://schemas.microsoft.com/office/drawing/2014/main" id="{C691C3CD-0006-4852-8FC1-90F02BB2A8C0}"/>
              </a:ext>
            </a:extLst>
          </p:cNvPr>
          <p:cNvPicPr>
            <a:picLocks noChangeAspect="1"/>
          </p:cNvPicPr>
          <p:nvPr/>
        </p:nvPicPr>
        <p:blipFill>
          <a:blip r:embed="rId7"/>
          <a:stretch>
            <a:fillRect/>
          </a:stretch>
        </p:blipFill>
        <p:spPr>
          <a:xfrm>
            <a:off x="6333802" y="5250824"/>
            <a:ext cx="2488164" cy="1399592"/>
          </a:xfrm>
          <a:prstGeom prst="rect">
            <a:avLst/>
          </a:prstGeom>
          <a:effectLst>
            <a:reflection stA="0" endPos="65000" dist="50800" dir="5400000" sy="-100000" algn="bl" rotWithShape="0"/>
          </a:effectLst>
        </p:spPr>
      </p:pic>
    </p:spTree>
    <p:extLst>
      <p:ext uri="{BB962C8B-B14F-4D97-AF65-F5344CB8AC3E}">
        <p14:creationId xmlns:p14="http://schemas.microsoft.com/office/powerpoint/2010/main" val="204400500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E158C1-6FDF-4FA8-A203-5A5ED6EB2A95}"/>
              </a:ext>
            </a:extLst>
          </p:cNvPr>
          <p:cNvSpPr txBox="1"/>
          <p:nvPr/>
        </p:nvSpPr>
        <p:spPr>
          <a:xfrm>
            <a:off x="1293303" y="268544"/>
            <a:ext cx="9605394" cy="707886"/>
          </a:xfrm>
          <a:prstGeom prst="rect">
            <a:avLst/>
          </a:prstGeom>
          <a:noFill/>
        </p:spPr>
        <p:txBody>
          <a:bodyPr wrap="square" rtlCol="0">
            <a:spAutoFit/>
          </a:bodyPr>
          <a:lstStyle/>
          <a:p>
            <a:pPr algn="ctr"/>
            <a:r>
              <a:rPr lang="en-US" sz="4000" dirty="0">
                <a:solidFill>
                  <a:schemeClr val="bg1"/>
                </a:solidFill>
                <a:effectLst>
                  <a:glow rad="63500">
                    <a:schemeClr val="accent3">
                      <a:satMod val="175000"/>
                      <a:alpha val="40000"/>
                    </a:schemeClr>
                  </a:glow>
                  <a:outerShdw blurRad="38100" dist="38100" dir="2700000" algn="tl">
                    <a:schemeClr val="accent5"/>
                  </a:outerShdw>
                  <a:reflection blurRad="63500" stA="24000" endPos="65000" dist="25400" dir="5400000" sy="-100000" algn="bl" rotWithShape="0"/>
                </a:effectLst>
              </a:rPr>
              <a:t>Manga</a:t>
            </a:r>
          </a:p>
        </p:txBody>
      </p:sp>
      <p:sp>
        <p:nvSpPr>
          <p:cNvPr id="2" name="TextBox 1">
            <a:extLst>
              <a:ext uri="{FF2B5EF4-FFF2-40B4-BE49-F238E27FC236}">
                <a16:creationId xmlns:a16="http://schemas.microsoft.com/office/drawing/2014/main" id="{27534A03-E907-4AB2-8AF7-AACD28476B5E}"/>
              </a:ext>
            </a:extLst>
          </p:cNvPr>
          <p:cNvSpPr txBox="1"/>
          <p:nvPr/>
        </p:nvSpPr>
        <p:spPr>
          <a:xfrm>
            <a:off x="3745226" y="1372773"/>
            <a:ext cx="6162412" cy="3939540"/>
          </a:xfrm>
          <a:prstGeom prst="rect">
            <a:avLst/>
          </a:prstGeom>
          <a:noFill/>
        </p:spPr>
        <p:txBody>
          <a:bodyPr wrap="square" rtlCol="0">
            <a:spAutoFit/>
          </a:bodyPr>
          <a:lstStyle/>
          <a:p>
            <a:r>
              <a:rPr lang="en-US" altLang="ja-JP" dirty="0">
                <a:solidFill>
                  <a:schemeClr val="bg1"/>
                </a:solidFill>
              </a:rPr>
              <a:t>Fan made manga exist that have gone official. They are illustrated by various artists, and usually follow the story of something from the game series.</a:t>
            </a:r>
          </a:p>
          <a:p>
            <a:endParaRPr lang="en-US" altLang="ja-JP" dirty="0">
              <a:solidFill>
                <a:schemeClr val="bg1"/>
              </a:solidFill>
            </a:endParaRPr>
          </a:p>
          <a:p>
            <a:r>
              <a:rPr lang="en-US" altLang="ja-JP" dirty="0">
                <a:solidFill>
                  <a:schemeClr val="bg1"/>
                </a:solidFill>
              </a:rPr>
              <a:t>Current official series:</a:t>
            </a:r>
          </a:p>
          <a:p>
            <a:pPr marL="285750" indent="-285750">
              <a:buFont typeface="Arial" panose="020B0604020202020204" pitchFamily="34" charset="0"/>
              <a:buChar char="•"/>
            </a:pPr>
            <a:r>
              <a:rPr lang="ja-JP" altLang="en-US" sz="2000" dirty="0">
                <a:solidFill>
                  <a:schemeClr val="bg1"/>
                </a:solidFill>
              </a:rPr>
              <a:t>東方三月精 </a:t>
            </a:r>
            <a:r>
              <a:rPr lang="en-US" altLang="ja-JP" sz="2000" dirty="0">
                <a:solidFill>
                  <a:schemeClr val="bg1"/>
                </a:solidFill>
              </a:rPr>
              <a:t>: Visionary Fairies in Shrine</a:t>
            </a:r>
          </a:p>
          <a:p>
            <a:pPr marL="285750" indent="-285750">
              <a:buFont typeface="Arial" panose="020B0604020202020204" pitchFamily="34" charset="0"/>
              <a:buChar char="•"/>
            </a:pPr>
            <a:endParaRPr lang="en-US" altLang="ja-JP" sz="2000" dirty="0">
              <a:solidFill>
                <a:schemeClr val="bg1"/>
              </a:solidFill>
            </a:endParaRPr>
          </a:p>
          <a:p>
            <a:pPr marL="285750" indent="-285750">
              <a:buFont typeface="Arial" panose="020B0604020202020204" pitchFamily="34" charset="0"/>
              <a:buChar char="•"/>
            </a:pPr>
            <a:r>
              <a:rPr lang="ja-JP" altLang="en-US" sz="2000" dirty="0">
                <a:solidFill>
                  <a:schemeClr val="bg1"/>
                </a:solidFill>
              </a:rPr>
              <a:t>東方儚月抄 </a:t>
            </a:r>
            <a:r>
              <a:rPr lang="en-US" altLang="ja-JP" sz="2000" dirty="0">
                <a:solidFill>
                  <a:schemeClr val="bg1"/>
                </a:solidFill>
              </a:rPr>
              <a:t>: Silent Sinner in Blue</a:t>
            </a:r>
          </a:p>
          <a:p>
            <a:pPr marL="285750" indent="-285750">
              <a:buFont typeface="Arial" panose="020B0604020202020204" pitchFamily="34" charset="0"/>
              <a:buChar char="•"/>
            </a:pPr>
            <a:endParaRPr lang="en-US" altLang="ja-JP" sz="2000" dirty="0">
              <a:solidFill>
                <a:schemeClr val="bg1"/>
              </a:solidFill>
            </a:endParaRPr>
          </a:p>
          <a:p>
            <a:pPr marL="285750" indent="-285750">
              <a:buFont typeface="Arial" panose="020B0604020202020204" pitchFamily="34" charset="0"/>
              <a:buChar char="•"/>
            </a:pPr>
            <a:r>
              <a:rPr lang="ja-JP" altLang="en-US" sz="2000" dirty="0">
                <a:solidFill>
                  <a:schemeClr val="bg1"/>
                </a:solidFill>
              </a:rPr>
              <a:t>東方茨歌仙 </a:t>
            </a:r>
            <a:r>
              <a:rPr lang="en-US" altLang="ja-JP" sz="2000" dirty="0">
                <a:solidFill>
                  <a:schemeClr val="bg1"/>
                </a:solidFill>
              </a:rPr>
              <a:t>:</a:t>
            </a:r>
            <a:r>
              <a:rPr lang="ja-JP" altLang="en-US" sz="2000" dirty="0">
                <a:solidFill>
                  <a:schemeClr val="bg1"/>
                </a:solidFill>
              </a:rPr>
              <a:t> </a:t>
            </a:r>
            <a:r>
              <a:rPr lang="en-US" sz="2000" dirty="0">
                <a:solidFill>
                  <a:schemeClr val="bg1"/>
                </a:solidFill>
              </a:rPr>
              <a:t>Wild and Horned Hermit</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ja-JP" altLang="en-US" sz="2000" dirty="0">
                <a:solidFill>
                  <a:schemeClr val="bg1"/>
                </a:solidFill>
              </a:rPr>
              <a:t>東方鈴奈庵 </a:t>
            </a:r>
            <a:r>
              <a:rPr lang="en-US" altLang="ja-JP" sz="2000" dirty="0">
                <a:solidFill>
                  <a:schemeClr val="bg1"/>
                </a:solidFill>
              </a:rPr>
              <a:t>: </a:t>
            </a:r>
            <a:r>
              <a:rPr lang="en-US" sz="2000" dirty="0">
                <a:solidFill>
                  <a:schemeClr val="bg1"/>
                </a:solidFill>
              </a:rPr>
              <a:t>Forbidden </a:t>
            </a:r>
            <a:r>
              <a:rPr lang="en-US" sz="2000" dirty="0" err="1">
                <a:solidFill>
                  <a:schemeClr val="bg1"/>
                </a:solidFill>
              </a:rPr>
              <a:t>Scrollery</a:t>
            </a:r>
            <a:endParaRPr lang="en-US" sz="2000" dirty="0">
              <a:solidFill>
                <a:schemeClr val="bg1"/>
              </a:solidFill>
            </a:endParaRPr>
          </a:p>
          <a:p>
            <a:r>
              <a:rPr lang="en-US" sz="2000" dirty="0">
                <a:solidFill>
                  <a:schemeClr val="bg1"/>
                </a:solidFill>
              </a:rPr>
              <a:t>			(Localized)</a:t>
            </a:r>
          </a:p>
        </p:txBody>
      </p:sp>
      <p:pic>
        <p:nvPicPr>
          <p:cNvPr id="2050" name="Picture 2" descr="https://i.ebayimg.com/images/g/QBsAAOSwBkRaH9JZ/s-l1600.jpg">
            <a:extLst>
              <a:ext uri="{FF2B5EF4-FFF2-40B4-BE49-F238E27FC236}">
                <a16:creationId xmlns:a16="http://schemas.microsoft.com/office/drawing/2014/main" id="{0A59C6A4-ABAA-4804-8FC7-4C81EFD996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6199" y="3017134"/>
            <a:ext cx="1986643" cy="2855055"/>
          </a:xfrm>
          <a:prstGeom prst="rect">
            <a:avLst/>
          </a:prstGeom>
          <a:noFill/>
          <a:effectLst>
            <a:reflection stA="0" endPos="65000" dist="50800" dir="5400000" sy="-100000" algn="bl" rotWithShape="0"/>
          </a:effectLst>
          <a:extLst>
            <a:ext uri="{909E8E84-426E-40DD-AFC4-6F175D3DCCD1}">
              <a14:hiddenFill xmlns:a14="http://schemas.microsoft.com/office/drawing/2010/main">
                <a:solidFill>
                  <a:srgbClr val="FFFFFF"/>
                </a:solidFill>
              </a14:hiddenFill>
            </a:ext>
          </a:extLst>
        </p:spPr>
      </p:pic>
      <p:pic>
        <p:nvPicPr>
          <p:cNvPr id="2052" name="Picture 4" descr="Image result for æ±æ¹ä¸æç²¾">
            <a:extLst>
              <a:ext uri="{FF2B5EF4-FFF2-40B4-BE49-F238E27FC236}">
                <a16:creationId xmlns:a16="http://schemas.microsoft.com/office/drawing/2014/main" id="{2CE64802-2A11-4880-A27A-6651E5F7C2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648" y="268544"/>
            <a:ext cx="1814597" cy="2575249"/>
          </a:xfrm>
          <a:prstGeom prst="rect">
            <a:avLst/>
          </a:prstGeom>
          <a:noFill/>
          <a:effectLst>
            <a:reflection stA="0" endPos="65000" dist="50800" dir="5400000" sy="-100000" algn="bl" rotWithShape="0"/>
          </a:effectLst>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E9F6789-14E3-44D6-9D93-B062BD3E57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0904" y="1378718"/>
            <a:ext cx="1940768" cy="2799184"/>
          </a:xfrm>
          <a:prstGeom prst="rect">
            <a:avLst/>
          </a:prstGeom>
          <a:effectLst>
            <a:reflection stA="0" endPos="65000" dist="50800" dir="5400000" sy="-100000" algn="bl" rotWithShape="0"/>
          </a:effectLst>
        </p:spPr>
      </p:pic>
      <p:pic>
        <p:nvPicPr>
          <p:cNvPr id="2054" name="Picture 6" descr="File:Wild and Horned Hermit vol1.jpg">
            <a:extLst>
              <a:ext uri="{FF2B5EF4-FFF2-40B4-BE49-F238E27FC236}">
                <a16:creationId xmlns:a16="http://schemas.microsoft.com/office/drawing/2014/main" id="{5927AE93-66D1-4270-B1ED-867C7E39ED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856" y="3786939"/>
            <a:ext cx="1468016" cy="2085250"/>
          </a:xfrm>
          <a:prstGeom prst="rect">
            <a:avLst/>
          </a:prstGeom>
          <a:noFill/>
          <a:effectLst>
            <a:reflection stA="0" endPos="65000" dist="508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29572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E158C1-6FDF-4FA8-A203-5A5ED6EB2A95}"/>
              </a:ext>
            </a:extLst>
          </p:cNvPr>
          <p:cNvSpPr txBox="1"/>
          <p:nvPr/>
        </p:nvSpPr>
        <p:spPr>
          <a:xfrm>
            <a:off x="1300294" y="207584"/>
            <a:ext cx="9605394" cy="707886"/>
          </a:xfrm>
          <a:prstGeom prst="rect">
            <a:avLst/>
          </a:prstGeom>
          <a:noFill/>
        </p:spPr>
        <p:txBody>
          <a:bodyPr wrap="square" rtlCol="0">
            <a:spAutoFit/>
          </a:bodyPr>
          <a:lstStyle/>
          <a:p>
            <a:pPr algn="ctr"/>
            <a:r>
              <a:rPr lang="en-US" sz="4000" dirty="0">
                <a:solidFill>
                  <a:schemeClr val="bg1"/>
                </a:solidFill>
                <a:effectLst>
                  <a:glow rad="63500">
                    <a:schemeClr val="accent3">
                      <a:satMod val="175000"/>
                      <a:alpha val="40000"/>
                    </a:schemeClr>
                  </a:glow>
                  <a:outerShdw blurRad="38100" dist="38100" dir="2700000" algn="tl">
                    <a:schemeClr val="accent5"/>
                  </a:outerShdw>
                  <a:reflection blurRad="63500" stA="24000" endPos="65000" dist="25400" dir="5400000" sy="-100000" algn="bl" rotWithShape="0"/>
                </a:effectLst>
              </a:rPr>
              <a:t>Official Music</a:t>
            </a:r>
          </a:p>
        </p:txBody>
      </p:sp>
      <p:pic>
        <p:nvPicPr>
          <p:cNvPr id="3078" name="Picture 6" descr="File:ZCDS-0001.jpg">
            <a:extLst>
              <a:ext uri="{FF2B5EF4-FFF2-40B4-BE49-F238E27FC236}">
                <a16:creationId xmlns:a16="http://schemas.microsoft.com/office/drawing/2014/main" id="{40936ED3-00C9-4B21-9C7B-E8EC4B2DC4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033" y="1166327"/>
            <a:ext cx="1936181" cy="1913853"/>
          </a:xfrm>
          <a:prstGeom prst="rect">
            <a:avLst/>
          </a:prstGeom>
          <a:noFill/>
          <a:effectLst>
            <a:reflection stA="0" endPos="65000" dist="50800" dir="5400000" sy="-100000" algn="bl" rotWithShape="0"/>
          </a:effectLst>
          <a:extLst>
            <a:ext uri="{909E8E84-426E-40DD-AFC4-6F175D3DCCD1}">
              <a14:hiddenFill xmlns:a14="http://schemas.microsoft.com/office/drawing/2010/main">
                <a:solidFill>
                  <a:srgbClr val="FFFFFF"/>
                </a:solidFill>
              </a14:hiddenFill>
            </a:ext>
          </a:extLst>
        </p:spPr>
      </p:pic>
      <p:pic>
        <p:nvPicPr>
          <p:cNvPr id="3074" name="Picture 2" descr="File:ZCDS-0005~6.jpeg">
            <a:extLst>
              <a:ext uri="{FF2B5EF4-FFF2-40B4-BE49-F238E27FC236}">
                <a16:creationId xmlns:a16="http://schemas.microsoft.com/office/drawing/2014/main" id="{A21F86C3-DDE4-425C-8D77-38A15137EA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1698" y="2640563"/>
            <a:ext cx="1913853" cy="1891782"/>
          </a:xfrm>
          <a:prstGeom prst="rect">
            <a:avLst/>
          </a:prstGeom>
          <a:noFill/>
          <a:effectLst>
            <a:reflection stA="0" endPos="65000" dist="50800" dir="5400000" sy="-100000" algn="bl" rotWithShape="0"/>
          </a:effectLst>
          <a:extLst>
            <a:ext uri="{909E8E84-426E-40DD-AFC4-6F175D3DCCD1}">
              <a14:hiddenFill xmlns:a14="http://schemas.microsoft.com/office/drawing/2010/main">
                <a:solidFill>
                  <a:srgbClr val="FFFFFF"/>
                </a:solidFill>
              </a14:hiddenFill>
            </a:ext>
          </a:extLst>
        </p:spPr>
      </p:pic>
      <p:pic>
        <p:nvPicPr>
          <p:cNvPr id="3076" name="Picture 4" descr="File:å¹»æ³æ²æèå§.jpg">
            <a:extLst>
              <a:ext uri="{FF2B5EF4-FFF2-40B4-BE49-F238E27FC236}">
                <a16:creationId xmlns:a16="http://schemas.microsoft.com/office/drawing/2014/main" id="{BCCBDB42-4E82-4C27-ACD1-3C37948624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7902" y="4092728"/>
            <a:ext cx="1913853" cy="1913853"/>
          </a:xfrm>
          <a:prstGeom prst="rect">
            <a:avLst/>
          </a:prstGeom>
          <a:noFill/>
          <a:effectLst>
            <a:reflection stA="0"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5AA0339-5FDD-450C-8C4B-E02E50C4A0A3}"/>
              </a:ext>
            </a:extLst>
          </p:cNvPr>
          <p:cNvSpPr txBox="1"/>
          <p:nvPr/>
        </p:nvSpPr>
        <p:spPr>
          <a:xfrm>
            <a:off x="4639347" y="1166327"/>
            <a:ext cx="6624735" cy="4708981"/>
          </a:xfrm>
          <a:prstGeom prst="rect">
            <a:avLst/>
          </a:prstGeom>
          <a:noFill/>
        </p:spPr>
        <p:txBody>
          <a:bodyPr wrap="square" rtlCol="0">
            <a:spAutoFit/>
          </a:bodyPr>
          <a:lstStyle/>
          <a:p>
            <a:r>
              <a:rPr lang="en-US" dirty="0">
                <a:solidFill>
                  <a:schemeClr val="bg1"/>
                </a:solidFill>
              </a:rPr>
              <a:t>The series is well known for its music. For each game, each character, there is always a unique track being made. </a:t>
            </a:r>
          </a:p>
          <a:p>
            <a:r>
              <a:rPr lang="en-US" dirty="0">
                <a:solidFill>
                  <a:schemeClr val="bg1"/>
                </a:solidFill>
              </a:rPr>
              <a:t>These are the types of soundtracks that exist:</a:t>
            </a:r>
          </a:p>
          <a:p>
            <a:endParaRPr lang="en-US" dirty="0">
              <a:solidFill>
                <a:schemeClr val="bg1"/>
              </a:solidFill>
            </a:endParaRPr>
          </a:p>
          <a:p>
            <a:pPr marL="285750" indent="-285750">
              <a:buFont typeface="Arial" panose="020B0604020202020204" pitchFamily="34" charset="0"/>
              <a:buChar char="•"/>
            </a:pPr>
            <a:r>
              <a:rPr lang="en-US" sz="2400" dirty="0">
                <a:solidFill>
                  <a:schemeClr val="bg1"/>
                </a:solidFill>
              </a:rPr>
              <a:t>ZUN’s Music Albums</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Akyuu’s</a:t>
            </a:r>
            <a:r>
              <a:rPr lang="en-US" sz="2400" dirty="0">
                <a:solidFill>
                  <a:schemeClr val="bg1"/>
                </a:solidFill>
              </a:rPr>
              <a:t> Untouched Score (PC-98 Soundtracks)</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ZUN’s Bonus CD’s</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ZUN’s Compositions</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Fighting Game OST’s</a:t>
            </a:r>
          </a:p>
          <a:p>
            <a:endParaRPr lang="en-US" sz="1200" dirty="0">
              <a:solidFill>
                <a:schemeClr val="bg1"/>
              </a:solidFill>
            </a:endParaRPr>
          </a:p>
        </p:txBody>
      </p:sp>
    </p:spTree>
    <p:extLst>
      <p:ext uri="{BB962C8B-B14F-4D97-AF65-F5344CB8AC3E}">
        <p14:creationId xmlns:p14="http://schemas.microsoft.com/office/powerpoint/2010/main" val="161367373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E158C1-6FDF-4FA8-A203-5A5ED6EB2A95}"/>
              </a:ext>
            </a:extLst>
          </p:cNvPr>
          <p:cNvSpPr txBox="1"/>
          <p:nvPr/>
        </p:nvSpPr>
        <p:spPr>
          <a:xfrm>
            <a:off x="1300294" y="207584"/>
            <a:ext cx="9605394" cy="707886"/>
          </a:xfrm>
          <a:prstGeom prst="rect">
            <a:avLst/>
          </a:prstGeom>
          <a:noFill/>
        </p:spPr>
        <p:txBody>
          <a:bodyPr wrap="square" rtlCol="0">
            <a:spAutoFit/>
          </a:bodyPr>
          <a:lstStyle/>
          <a:p>
            <a:pPr algn="ctr"/>
            <a:r>
              <a:rPr lang="en-US" sz="4000" dirty="0">
                <a:solidFill>
                  <a:schemeClr val="bg1"/>
                </a:solidFill>
                <a:effectLst>
                  <a:glow rad="63500">
                    <a:schemeClr val="accent3">
                      <a:satMod val="175000"/>
                      <a:alpha val="40000"/>
                    </a:schemeClr>
                  </a:glow>
                  <a:outerShdw blurRad="38100" dist="38100" dir="2700000" algn="tl">
                    <a:schemeClr val="accent5"/>
                  </a:outerShdw>
                  <a:reflection blurRad="63500" stA="24000" endPos="65000" dist="25400" dir="5400000" sy="-100000" algn="bl" rotWithShape="0"/>
                </a:effectLst>
              </a:rPr>
              <a:t>Fan Music</a:t>
            </a:r>
          </a:p>
        </p:txBody>
      </p:sp>
      <p:sp>
        <p:nvSpPr>
          <p:cNvPr id="3" name="TextBox 2">
            <a:extLst>
              <a:ext uri="{FF2B5EF4-FFF2-40B4-BE49-F238E27FC236}">
                <a16:creationId xmlns:a16="http://schemas.microsoft.com/office/drawing/2014/main" id="{75AA0339-5FDD-450C-8C4B-E02E50C4A0A3}"/>
              </a:ext>
            </a:extLst>
          </p:cNvPr>
          <p:cNvSpPr txBox="1"/>
          <p:nvPr/>
        </p:nvSpPr>
        <p:spPr>
          <a:xfrm>
            <a:off x="1300294" y="1040492"/>
            <a:ext cx="6390921" cy="2677656"/>
          </a:xfrm>
          <a:prstGeom prst="rect">
            <a:avLst/>
          </a:prstGeom>
          <a:noFill/>
        </p:spPr>
        <p:txBody>
          <a:bodyPr wrap="square" rtlCol="0">
            <a:spAutoFit/>
          </a:bodyPr>
          <a:lstStyle/>
          <a:p>
            <a:r>
              <a:rPr lang="en-US" dirty="0">
                <a:solidFill>
                  <a:schemeClr val="bg1"/>
                </a:solidFill>
              </a:rPr>
              <a:t>Because of the mass amount of music available from the series, and because most of the music is made available as MIDI, there are a lot of fan remixes in various different genres. </a:t>
            </a:r>
          </a:p>
          <a:p>
            <a:endParaRPr lang="en-US" dirty="0">
              <a:solidFill>
                <a:schemeClr val="bg1"/>
              </a:solidFill>
            </a:endParaRPr>
          </a:p>
          <a:p>
            <a:r>
              <a:rPr lang="en-US" dirty="0">
                <a:solidFill>
                  <a:schemeClr val="bg1"/>
                </a:solidFill>
              </a:rPr>
              <a:t>There are over 50,000 different fan made songs, from hundreds of circles around the world.</a:t>
            </a:r>
          </a:p>
          <a:p>
            <a:endParaRPr lang="en-US" dirty="0">
              <a:solidFill>
                <a:schemeClr val="bg1"/>
              </a:solidFill>
            </a:endParaRPr>
          </a:p>
          <a:p>
            <a:pPr marL="171450" indent="-171450">
              <a:buFont typeface="Arial" panose="020B0604020202020204" pitchFamily="34" charset="0"/>
              <a:buChar char="•"/>
            </a:pPr>
            <a:endParaRPr lang="en-US" sz="1200" dirty="0">
              <a:solidFill>
                <a:schemeClr val="bg1"/>
              </a:solidFill>
            </a:endParaRPr>
          </a:p>
          <a:p>
            <a:endParaRPr lang="en-US" sz="1200" dirty="0">
              <a:solidFill>
                <a:schemeClr val="bg1"/>
              </a:solidFill>
            </a:endParaRPr>
          </a:p>
          <a:p>
            <a:endParaRPr lang="en-US" dirty="0">
              <a:solidFill>
                <a:schemeClr val="bg1"/>
              </a:solidFill>
            </a:endParaRPr>
          </a:p>
        </p:txBody>
      </p:sp>
      <p:pic>
        <p:nvPicPr>
          <p:cNvPr id="1028" name="Picture 4" descr="Image result for IOSYS">
            <a:extLst>
              <a:ext uri="{FF2B5EF4-FFF2-40B4-BE49-F238E27FC236}">
                <a16:creationId xmlns:a16="http://schemas.microsoft.com/office/drawing/2014/main" id="{A07A8960-DD59-4FF5-92D4-EC3D397593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1215" y="561527"/>
            <a:ext cx="2154746" cy="2112906"/>
          </a:xfrm>
          <a:prstGeom prst="rect">
            <a:avLst/>
          </a:prstGeom>
          <a:noFill/>
          <a:effectLst>
            <a:reflection stA="0" endPos="65000" dir="5400000" sy="-100000" algn="bl" rotWithShape="0"/>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1375D80-8A65-43EB-8DE2-EADF529A0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6311" y="2028822"/>
            <a:ext cx="2154746" cy="2154746"/>
          </a:xfrm>
          <a:prstGeom prst="rect">
            <a:avLst/>
          </a:prstGeom>
          <a:effectLst>
            <a:reflection stA="0" endPos="65000" dir="5400000" sy="-100000" algn="bl" rotWithShape="0"/>
          </a:effectLst>
        </p:spPr>
      </p:pic>
      <p:pic>
        <p:nvPicPr>
          <p:cNvPr id="11" name="Picture 10">
            <a:extLst>
              <a:ext uri="{FF2B5EF4-FFF2-40B4-BE49-F238E27FC236}">
                <a16:creationId xmlns:a16="http://schemas.microsoft.com/office/drawing/2014/main" id="{0E890D4D-2464-4ECE-961F-60071197F6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3328" y="2604083"/>
            <a:ext cx="2552381" cy="761905"/>
          </a:xfrm>
          <a:prstGeom prst="rect">
            <a:avLst/>
          </a:prstGeom>
          <a:effectLst>
            <a:reflection stA="0" endPos="65000" dir="5400000" sy="-100000" algn="bl" rotWithShape="0"/>
          </a:effectLst>
        </p:spPr>
      </p:pic>
      <p:pic>
        <p:nvPicPr>
          <p:cNvPr id="19" name="Picture 18">
            <a:extLst>
              <a:ext uri="{FF2B5EF4-FFF2-40B4-BE49-F238E27FC236}">
                <a16:creationId xmlns:a16="http://schemas.microsoft.com/office/drawing/2014/main" id="{06699BD0-A901-44BD-ADCF-A8BB2D3A1D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5689" y="2985036"/>
            <a:ext cx="3203163" cy="1037215"/>
          </a:xfrm>
          <a:prstGeom prst="rect">
            <a:avLst/>
          </a:prstGeom>
          <a:effectLst>
            <a:reflection stA="0" endPos="65000" dir="5400000" sy="-100000" algn="bl" rotWithShape="0"/>
          </a:effectLst>
        </p:spPr>
      </p:pic>
      <p:pic>
        <p:nvPicPr>
          <p:cNvPr id="1030" name="Picture 6" descr="https://en.touhouwiki.net/images/e/ee/OJAM-logo.jpg">
            <a:extLst>
              <a:ext uri="{FF2B5EF4-FFF2-40B4-BE49-F238E27FC236}">
                <a16:creationId xmlns:a16="http://schemas.microsoft.com/office/drawing/2014/main" id="{35DBB7AE-30B8-4496-BD0D-35E578F8E2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6005" y="4461148"/>
            <a:ext cx="1905000" cy="1905000"/>
          </a:xfrm>
          <a:prstGeom prst="rect">
            <a:avLst/>
          </a:prstGeom>
          <a:noFill/>
          <a:effectLst>
            <a:reflection stA="0" endPos="65000" dir="5400000" sy="-100000" algn="bl" rotWithShape="0"/>
          </a:effectLst>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36AA2C2A-58B4-4492-8A81-7465BA76B243}"/>
              </a:ext>
            </a:extLst>
          </p:cNvPr>
          <p:cNvSpPr txBox="1"/>
          <p:nvPr/>
        </p:nvSpPr>
        <p:spPr>
          <a:xfrm>
            <a:off x="5589036" y="3772705"/>
            <a:ext cx="5405306" cy="2523768"/>
          </a:xfrm>
          <a:prstGeom prst="rect">
            <a:avLst/>
          </a:prstGeom>
          <a:noFill/>
        </p:spPr>
        <p:txBody>
          <a:bodyPr wrap="square" rtlCol="0">
            <a:spAutoFit/>
          </a:bodyPr>
          <a:lstStyle/>
          <a:p>
            <a:r>
              <a:rPr lang="en-US" dirty="0">
                <a:solidFill>
                  <a:schemeClr val="bg1"/>
                </a:solidFill>
              </a:rPr>
              <a:t>List of a few popular artists / groups:</a:t>
            </a:r>
          </a:p>
          <a:p>
            <a:pPr marL="171450" indent="-171450">
              <a:buFont typeface="Arial" panose="020B0604020202020204" pitchFamily="34" charset="0"/>
              <a:buChar char="•"/>
            </a:pPr>
            <a:r>
              <a:rPr lang="en-US" sz="2000" dirty="0">
                <a:solidFill>
                  <a:schemeClr val="bg1"/>
                </a:solidFill>
              </a:rPr>
              <a:t>IOSYS</a:t>
            </a:r>
          </a:p>
          <a:p>
            <a:pPr marL="171450" indent="-171450">
              <a:buFont typeface="Arial" panose="020B0604020202020204" pitchFamily="34" charset="0"/>
              <a:buChar char="•"/>
            </a:pPr>
            <a:r>
              <a:rPr lang="en-US" sz="2000" dirty="0">
                <a:solidFill>
                  <a:schemeClr val="bg1"/>
                </a:solidFill>
              </a:rPr>
              <a:t>Alstroemeria Records</a:t>
            </a:r>
          </a:p>
          <a:p>
            <a:pPr marL="171450" indent="-171450">
              <a:buFont typeface="Arial" panose="020B0604020202020204" pitchFamily="34" charset="0"/>
              <a:buChar char="•"/>
            </a:pPr>
            <a:r>
              <a:rPr lang="en-US" sz="2000" dirty="0">
                <a:solidFill>
                  <a:schemeClr val="bg1"/>
                </a:solidFill>
              </a:rPr>
              <a:t>East New Sound</a:t>
            </a:r>
          </a:p>
          <a:p>
            <a:pPr marL="171450" indent="-171450">
              <a:buFont typeface="Arial" panose="020B0604020202020204" pitchFamily="34" charset="0"/>
              <a:buChar char="•"/>
            </a:pPr>
            <a:r>
              <a:rPr lang="en-US" sz="2000" dirty="0" err="1">
                <a:solidFill>
                  <a:schemeClr val="bg1"/>
                </a:solidFill>
              </a:rPr>
              <a:t>Demetori</a:t>
            </a:r>
            <a:endParaRPr lang="en-US" sz="2000" dirty="0">
              <a:solidFill>
                <a:schemeClr val="bg1"/>
              </a:solidFill>
            </a:endParaRPr>
          </a:p>
          <a:p>
            <a:pPr marL="171450" indent="-171450">
              <a:buFont typeface="Arial" panose="020B0604020202020204" pitchFamily="34" charset="0"/>
              <a:buChar char="•"/>
            </a:pPr>
            <a:r>
              <a:rPr lang="en-US" sz="2000" dirty="0" err="1">
                <a:solidFill>
                  <a:schemeClr val="bg1"/>
                </a:solidFill>
              </a:rPr>
              <a:t>ALiCES</a:t>
            </a:r>
            <a:r>
              <a:rPr lang="en-US" sz="2000" dirty="0">
                <a:solidFill>
                  <a:schemeClr val="bg1"/>
                </a:solidFill>
              </a:rPr>
              <a:t> EMOTION</a:t>
            </a:r>
          </a:p>
          <a:p>
            <a:pPr marL="171450" indent="-171450">
              <a:buFont typeface="Arial" panose="020B0604020202020204" pitchFamily="34" charset="0"/>
              <a:buChar char="•"/>
            </a:pPr>
            <a:r>
              <a:rPr lang="en-US" sz="2000" dirty="0" err="1">
                <a:solidFill>
                  <a:schemeClr val="bg1"/>
                </a:solidFill>
              </a:rPr>
              <a:t>Cclays</a:t>
            </a:r>
            <a:endParaRPr lang="en-US" sz="2000" dirty="0">
              <a:solidFill>
                <a:schemeClr val="bg1"/>
              </a:solidFill>
            </a:endParaRPr>
          </a:p>
          <a:p>
            <a:pPr marL="171450" indent="-171450">
              <a:buFont typeface="Arial" panose="020B0604020202020204" pitchFamily="34" charset="0"/>
              <a:buChar char="•"/>
            </a:pPr>
            <a:r>
              <a:rPr lang="en-US" sz="2000" dirty="0" err="1">
                <a:solidFill>
                  <a:schemeClr val="bg1"/>
                </a:solidFill>
              </a:rPr>
              <a:t>Cool&amp;Create</a:t>
            </a:r>
            <a:endParaRPr lang="en-US" sz="2000" dirty="0">
              <a:solidFill>
                <a:schemeClr val="bg1"/>
              </a:solidFill>
            </a:endParaRPr>
          </a:p>
        </p:txBody>
      </p:sp>
    </p:spTree>
    <p:extLst>
      <p:ext uri="{BB962C8B-B14F-4D97-AF65-F5344CB8AC3E}">
        <p14:creationId xmlns:p14="http://schemas.microsoft.com/office/powerpoint/2010/main" val="112544940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E158C1-6FDF-4FA8-A203-5A5ED6EB2A95}"/>
              </a:ext>
            </a:extLst>
          </p:cNvPr>
          <p:cNvSpPr txBox="1"/>
          <p:nvPr/>
        </p:nvSpPr>
        <p:spPr>
          <a:xfrm>
            <a:off x="1300294" y="207584"/>
            <a:ext cx="9605394" cy="707886"/>
          </a:xfrm>
          <a:prstGeom prst="rect">
            <a:avLst/>
          </a:prstGeom>
          <a:noFill/>
        </p:spPr>
        <p:txBody>
          <a:bodyPr wrap="square" rtlCol="0">
            <a:spAutoFit/>
          </a:bodyPr>
          <a:lstStyle/>
          <a:p>
            <a:pPr algn="ctr"/>
            <a:r>
              <a:rPr lang="en-US" sz="4000" dirty="0">
                <a:solidFill>
                  <a:schemeClr val="bg1"/>
                </a:solidFill>
                <a:effectLst>
                  <a:glow rad="63500">
                    <a:schemeClr val="accent3">
                      <a:satMod val="175000"/>
                      <a:alpha val="40000"/>
                    </a:schemeClr>
                  </a:glow>
                  <a:outerShdw blurRad="38100" dist="38100" dir="2700000" algn="tl">
                    <a:schemeClr val="accent5"/>
                  </a:outerShdw>
                  <a:reflection blurRad="63500" stA="24000" endPos="65000" dist="25400" dir="5400000" sy="-100000" algn="bl" rotWithShape="0"/>
                </a:effectLst>
              </a:rPr>
              <a:t>Fan Music Examples</a:t>
            </a:r>
          </a:p>
        </p:txBody>
      </p:sp>
      <p:pic>
        <p:nvPicPr>
          <p:cNvPr id="7" name="FanMusic">
            <a:hlinkClick r:id="" action="ppaction://media"/>
            <a:extLst>
              <a:ext uri="{FF2B5EF4-FFF2-40B4-BE49-F238E27FC236}">
                <a16:creationId xmlns:a16="http://schemas.microsoft.com/office/drawing/2014/main" id="{C4ABDB9D-B074-4C91-A903-88A999D5E4D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40008" y="915470"/>
            <a:ext cx="9605394" cy="5403034"/>
          </a:xfrm>
          <a:prstGeom prst="rect">
            <a:avLst/>
          </a:prstGeom>
        </p:spPr>
      </p:pic>
    </p:spTree>
    <p:extLst>
      <p:ext uri="{BB962C8B-B14F-4D97-AF65-F5344CB8AC3E}">
        <p14:creationId xmlns:p14="http://schemas.microsoft.com/office/powerpoint/2010/main" val="300059816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21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E158C1-6FDF-4FA8-A203-5A5ED6EB2A95}"/>
              </a:ext>
            </a:extLst>
          </p:cNvPr>
          <p:cNvSpPr txBox="1"/>
          <p:nvPr/>
        </p:nvSpPr>
        <p:spPr>
          <a:xfrm>
            <a:off x="1300294" y="207584"/>
            <a:ext cx="9605394" cy="707886"/>
          </a:xfrm>
          <a:prstGeom prst="rect">
            <a:avLst/>
          </a:prstGeom>
          <a:noFill/>
        </p:spPr>
        <p:txBody>
          <a:bodyPr wrap="square" rtlCol="0">
            <a:spAutoFit/>
          </a:bodyPr>
          <a:lstStyle/>
          <a:p>
            <a:pPr algn="ctr"/>
            <a:r>
              <a:rPr lang="en-US" sz="4000" dirty="0">
                <a:solidFill>
                  <a:schemeClr val="bg1"/>
                </a:solidFill>
                <a:effectLst>
                  <a:glow rad="63500">
                    <a:schemeClr val="accent3">
                      <a:satMod val="175000"/>
                      <a:alpha val="40000"/>
                    </a:schemeClr>
                  </a:glow>
                  <a:outerShdw blurRad="38100" dist="38100" dir="2700000" algn="tl">
                    <a:schemeClr val="accent5"/>
                  </a:outerShdw>
                  <a:reflection blurRad="63500" stA="24000" endPos="65000" dist="25400" dir="5400000" sy="-100000" algn="bl" rotWithShape="0"/>
                </a:effectLst>
              </a:rPr>
              <a:t>Fan Made Anime</a:t>
            </a:r>
          </a:p>
        </p:txBody>
      </p:sp>
      <p:sp>
        <p:nvSpPr>
          <p:cNvPr id="3" name="TextBox 2">
            <a:extLst>
              <a:ext uri="{FF2B5EF4-FFF2-40B4-BE49-F238E27FC236}">
                <a16:creationId xmlns:a16="http://schemas.microsoft.com/office/drawing/2014/main" id="{75AA0339-5FDD-450C-8C4B-E02E50C4A0A3}"/>
              </a:ext>
            </a:extLst>
          </p:cNvPr>
          <p:cNvSpPr txBox="1"/>
          <p:nvPr/>
        </p:nvSpPr>
        <p:spPr>
          <a:xfrm>
            <a:off x="6843844" y="1046163"/>
            <a:ext cx="4087373" cy="1015663"/>
          </a:xfrm>
          <a:prstGeom prst="rect">
            <a:avLst/>
          </a:prstGeom>
          <a:noFill/>
        </p:spPr>
        <p:txBody>
          <a:bodyPr wrap="square" rtlCol="0">
            <a:spAutoFit/>
          </a:bodyPr>
          <a:lstStyle/>
          <a:p>
            <a:r>
              <a:rPr lang="en-US" sz="2400" b="1" dirty="0">
                <a:solidFill>
                  <a:schemeClr val="bg1"/>
                </a:solidFill>
              </a:rPr>
              <a:t>A Summer Day’s Dream</a:t>
            </a:r>
          </a:p>
          <a:p>
            <a:r>
              <a:rPr lang="en-US" dirty="0">
                <a:solidFill>
                  <a:schemeClr val="bg1"/>
                </a:solidFill>
              </a:rPr>
              <a:t>An Unofficial Fan made anime with 3 episodes, created by MAIKAZE. </a:t>
            </a:r>
          </a:p>
        </p:txBody>
      </p:sp>
      <p:pic>
        <p:nvPicPr>
          <p:cNvPr id="2050" name="Picture 2" descr="http://i.imgur.com/nv26S.jpg">
            <a:extLst>
              <a:ext uri="{FF2B5EF4-FFF2-40B4-BE49-F238E27FC236}">
                <a16:creationId xmlns:a16="http://schemas.microsoft.com/office/drawing/2014/main" id="{55B0A02D-BA11-4DCA-8567-A2B51E53B1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454" y="1046163"/>
            <a:ext cx="5543550" cy="1762125"/>
          </a:xfrm>
          <a:prstGeom prst="rect">
            <a:avLst/>
          </a:prstGeom>
          <a:noFill/>
          <a:effectLst>
            <a:reflection stA="0" endPos="65000" dir="5400000" sy="-100000" algn="bl" rotWithShape="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4741792-430B-4FA7-B21B-D5C39911CD8E}"/>
              </a:ext>
            </a:extLst>
          </p:cNvPr>
          <p:cNvSpPr txBox="1"/>
          <p:nvPr/>
        </p:nvSpPr>
        <p:spPr>
          <a:xfrm>
            <a:off x="1603621" y="4336788"/>
            <a:ext cx="5356730" cy="1138773"/>
          </a:xfrm>
          <a:prstGeom prst="rect">
            <a:avLst/>
          </a:prstGeom>
          <a:noFill/>
        </p:spPr>
        <p:txBody>
          <a:bodyPr wrap="square" rtlCol="0">
            <a:spAutoFit/>
          </a:bodyPr>
          <a:lstStyle/>
          <a:p>
            <a:r>
              <a:rPr lang="ja-JP" altLang="en-US" sz="2400" dirty="0">
                <a:solidFill>
                  <a:schemeClr val="bg1"/>
                </a:solidFill>
              </a:rPr>
              <a:t>幻想万華 </a:t>
            </a:r>
            <a:r>
              <a:rPr lang="en-US" altLang="ja-JP" sz="2400" dirty="0">
                <a:solidFill>
                  <a:schemeClr val="bg1"/>
                </a:solidFill>
              </a:rPr>
              <a:t>~The Memories of Phantasm</a:t>
            </a:r>
          </a:p>
          <a:p>
            <a:r>
              <a:rPr lang="en-US" sz="800" dirty="0">
                <a:solidFill>
                  <a:schemeClr val="bg1"/>
                </a:solidFill>
              </a:rPr>
              <a:t>Fantasy Kaleidoscope ~The Memories of Phantasm~</a:t>
            </a:r>
          </a:p>
          <a:p>
            <a:r>
              <a:rPr lang="en-US" dirty="0">
                <a:solidFill>
                  <a:schemeClr val="bg1"/>
                </a:solidFill>
              </a:rPr>
              <a:t>Another Unofficial Fan made anime by </a:t>
            </a:r>
            <a:r>
              <a:rPr lang="en-US" dirty="0" err="1">
                <a:solidFill>
                  <a:schemeClr val="bg1"/>
                </a:solidFill>
              </a:rPr>
              <a:t>Manpuku</a:t>
            </a:r>
            <a:r>
              <a:rPr lang="en-US" dirty="0">
                <a:solidFill>
                  <a:schemeClr val="bg1"/>
                </a:solidFill>
              </a:rPr>
              <a:t> Jinja. It currently has 10 episodes.</a:t>
            </a:r>
          </a:p>
        </p:txBody>
      </p:sp>
      <p:pic>
        <p:nvPicPr>
          <p:cNvPr id="2052" name="Picture 4" descr="Image result for Manpuku Jinja">
            <a:extLst>
              <a:ext uri="{FF2B5EF4-FFF2-40B4-BE49-F238E27FC236}">
                <a16:creationId xmlns:a16="http://schemas.microsoft.com/office/drawing/2014/main" id="{A49416CE-C657-40B3-A2C5-367F457D27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279" y="2808288"/>
            <a:ext cx="3069490" cy="3141291"/>
          </a:xfrm>
          <a:prstGeom prst="rect">
            <a:avLst/>
          </a:prstGeom>
          <a:noFill/>
          <a:effectLst>
            <a:reflection stA="0" endPos="65000" dir="5400000" sy="-100000" algn="bl" rotWithShape="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9A9ED1-2A46-4C14-9532-DC99C0B5C073}"/>
              </a:ext>
            </a:extLst>
          </p:cNvPr>
          <p:cNvSpPr txBox="1"/>
          <p:nvPr/>
        </p:nvSpPr>
        <p:spPr>
          <a:xfrm>
            <a:off x="1530221" y="6467279"/>
            <a:ext cx="3502882" cy="215444"/>
          </a:xfrm>
          <a:prstGeom prst="rect">
            <a:avLst/>
          </a:prstGeom>
          <a:noFill/>
        </p:spPr>
        <p:txBody>
          <a:bodyPr wrap="none" rtlCol="0">
            <a:spAutoFit/>
          </a:bodyPr>
          <a:lstStyle/>
          <a:p>
            <a:r>
              <a:rPr lang="en-US" sz="800" dirty="0">
                <a:solidFill>
                  <a:schemeClr val="bg1"/>
                </a:solidFill>
              </a:rPr>
              <a:t>https://www.pixiv.net/member_illust.php?mode=medium&amp;illust_id=71904237</a:t>
            </a:r>
          </a:p>
        </p:txBody>
      </p:sp>
    </p:spTree>
    <p:extLst>
      <p:ext uri="{BB962C8B-B14F-4D97-AF65-F5344CB8AC3E}">
        <p14:creationId xmlns:p14="http://schemas.microsoft.com/office/powerpoint/2010/main" val="186729732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E158C1-6FDF-4FA8-A203-5A5ED6EB2A95}"/>
              </a:ext>
            </a:extLst>
          </p:cNvPr>
          <p:cNvSpPr txBox="1"/>
          <p:nvPr/>
        </p:nvSpPr>
        <p:spPr>
          <a:xfrm>
            <a:off x="1300294" y="207584"/>
            <a:ext cx="9605394" cy="707886"/>
          </a:xfrm>
          <a:prstGeom prst="rect">
            <a:avLst/>
          </a:prstGeom>
          <a:noFill/>
        </p:spPr>
        <p:txBody>
          <a:bodyPr wrap="square" rtlCol="0">
            <a:spAutoFit/>
          </a:bodyPr>
          <a:lstStyle/>
          <a:p>
            <a:pPr algn="ctr"/>
            <a:r>
              <a:rPr lang="en-US" sz="4000" dirty="0">
                <a:solidFill>
                  <a:schemeClr val="bg1"/>
                </a:solidFill>
                <a:effectLst>
                  <a:glow rad="63500">
                    <a:schemeClr val="accent3">
                      <a:satMod val="175000"/>
                      <a:alpha val="40000"/>
                    </a:schemeClr>
                  </a:glow>
                  <a:outerShdw blurRad="38100" dist="38100" dir="2700000" algn="tl">
                    <a:schemeClr val="accent5"/>
                  </a:outerShdw>
                  <a:reflection blurRad="63500" stA="24000" endPos="65000" dist="25400" dir="5400000" sy="-100000" algn="bl" rotWithShape="0"/>
                </a:effectLst>
              </a:rPr>
              <a:t>Western Fandom</a:t>
            </a:r>
          </a:p>
        </p:txBody>
      </p:sp>
      <p:sp>
        <p:nvSpPr>
          <p:cNvPr id="7" name="TextBox 6">
            <a:extLst>
              <a:ext uri="{FF2B5EF4-FFF2-40B4-BE49-F238E27FC236}">
                <a16:creationId xmlns:a16="http://schemas.microsoft.com/office/drawing/2014/main" id="{2FB9E9ED-9905-4782-92A9-0614D086EFEE}"/>
              </a:ext>
            </a:extLst>
          </p:cNvPr>
          <p:cNvSpPr txBox="1"/>
          <p:nvPr/>
        </p:nvSpPr>
        <p:spPr>
          <a:xfrm>
            <a:off x="1082580" y="1359974"/>
            <a:ext cx="4610624" cy="4401205"/>
          </a:xfrm>
          <a:prstGeom prst="rect">
            <a:avLst/>
          </a:prstGeom>
          <a:noFill/>
        </p:spPr>
        <p:txBody>
          <a:bodyPr wrap="square" rtlCol="0">
            <a:spAutoFit/>
          </a:bodyPr>
          <a:lstStyle/>
          <a:p>
            <a:r>
              <a:rPr lang="en-US" sz="2000" dirty="0" err="1">
                <a:solidFill>
                  <a:schemeClr val="bg1"/>
                </a:solidFill>
              </a:rPr>
              <a:t>NitroInc</a:t>
            </a:r>
            <a:r>
              <a:rPr lang="en-US" sz="2000" dirty="0">
                <a:solidFill>
                  <a:schemeClr val="bg1"/>
                </a:solidFill>
              </a:rPr>
              <a:t>. Collab (</a:t>
            </a:r>
            <a:r>
              <a:rPr lang="en-US" sz="2000" dirty="0" err="1">
                <a:solidFill>
                  <a:schemeClr val="bg1"/>
                </a:solidFill>
              </a:rPr>
              <a:t>Wario</a:t>
            </a:r>
            <a:r>
              <a:rPr lang="en-US" sz="2000" dirty="0">
                <a:solidFill>
                  <a:schemeClr val="bg1"/>
                </a:solidFill>
              </a:rPr>
              <a:t> Ware Clone)</a:t>
            </a:r>
          </a:p>
          <a:p>
            <a:r>
              <a:rPr lang="en-US" sz="2000" dirty="0">
                <a:solidFill>
                  <a:schemeClr val="bg1"/>
                </a:solidFill>
                <a:hlinkClick r:id="rId3"/>
              </a:rPr>
              <a:t>http://nitorincmicro.games/</a:t>
            </a:r>
            <a:endParaRPr lang="en-US" sz="2000" dirty="0">
              <a:solidFill>
                <a:schemeClr val="bg1"/>
              </a:solidFill>
            </a:endParaRPr>
          </a:p>
          <a:p>
            <a:endParaRPr lang="en-US" sz="2000" dirty="0">
              <a:solidFill>
                <a:schemeClr val="bg1"/>
              </a:solidFill>
            </a:endParaRPr>
          </a:p>
          <a:p>
            <a:r>
              <a:rPr lang="en-US" sz="2000" dirty="0" err="1">
                <a:solidFill>
                  <a:schemeClr val="bg1"/>
                </a:solidFill>
              </a:rPr>
              <a:t>Gensokyo</a:t>
            </a:r>
            <a:r>
              <a:rPr lang="en-US" sz="2000" dirty="0">
                <a:solidFill>
                  <a:schemeClr val="bg1"/>
                </a:solidFill>
              </a:rPr>
              <a:t> Radio</a:t>
            </a:r>
          </a:p>
          <a:p>
            <a:r>
              <a:rPr lang="en-US" sz="2000" dirty="0">
                <a:solidFill>
                  <a:schemeClr val="bg1"/>
                </a:solidFill>
                <a:hlinkClick r:id="rId4"/>
              </a:rPr>
              <a:t>https://gensokyoradio.net/</a:t>
            </a:r>
            <a:endParaRPr lang="en-US" sz="2000" dirty="0">
              <a:solidFill>
                <a:schemeClr val="bg1"/>
              </a:solidFill>
            </a:endParaRPr>
          </a:p>
          <a:p>
            <a:endParaRPr lang="en-US" sz="2000" dirty="0">
              <a:solidFill>
                <a:schemeClr val="bg1"/>
              </a:solidFill>
            </a:endParaRPr>
          </a:p>
          <a:p>
            <a:r>
              <a:rPr lang="en-US" sz="2000" dirty="0">
                <a:solidFill>
                  <a:schemeClr val="bg1"/>
                </a:solidFill>
              </a:rPr>
              <a:t>Touhou VR</a:t>
            </a:r>
          </a:p>
          <a:p>
            <a:r>
              <a:rPr lang="en-US" sz="2000" dirty="0" err="1">
                <a:solidFill>
                  <a:schemeClr val="bg1"/>
                </a:solidFill>
                <a:hlinkClick r:id="rId5" action="ppaction://hlinkfile"/>
              </a:rPr>
              <a:t>touhouvr.moe</a:t>
            </a:r>
            <a:endParaRPr lang="en-US" sz="2000" dirty="0">
              <a:solidFill>
                <a:schemeClr val="bg1"/>
              </a:solidFill>
            </a:endParaRPr>
          </a:p>
          <a:p>
            <a:endParaRPr lang="en-US" sz="2000" dirty="0">
              <a:solidFill>
                <a:schemeClr val="bg1"/>
              </a:solidFill>
            </a:endParaRPr>
          </a:p>
          <a:p>
            <a:r>
              <a:rPr lang="en-US" sz="2000" dirty="0">
                <a:solidFill>
                  <a:schemeClr val="bg1"/>
                </a:solidFill>
              </a:rPr>
              <a:t>Moriya Shrine</a:t>
            </a:r>
          </a:p>
          <a:p>
            <a:r>
              <a:rPr lang="en-US" sz="2000" dirty="0">
                <a:hlinkClick r:id="rId6"/>
              </a:rPr>
              <a:t>https://moriyashrine.org/</a:t>
            </a:r>
            <a:endParaRPr lang="en-US" sz="2000" dirty="0"/>
          </a:p>
          <a:p>
            <a:endParaRPr lang="en-US" sz="2000" dirty="0">
              <a:solidFill>
                <a:schemeClr val="bg1"/>
              </a:solidFill>
            </a:endParaRPr>
          </a:p>
          <a:p>
            <a:r>
              <a:rPr lang="en-US" sz="2000" dirty="0">
                <a:solidFill>
                  <a:schemeClr val="bg1"/>
                </a:solidFill>
              </a:rPr>
              <a:t>Mystery Parfait (</a:t>
            </a:r>
            <a:r>
              <a:rPr lang="en-US" sz="2000" dirty="0" err="1">
                <a:solidFill>
                  <a:schemeClr val="bg1"/>
                </a:solidFill>
              </a:rPr>
              <a:t>Danmaku</a:t>
            </a:r>
            <a:r>
              <a:rPr lang="en-US" sz="2000" dirty="0">
                <a:solidFill>
                  <a:schemeClr val="bg1"/>
                </a:solidFill>
              </a:rPr>
              <a:t>!!)</a:t>
            </a:r>
          </a:p>
          <a:p>
            <a:r>
              <a:rPr lang="en-US" sz="2000" dirty="0">
                <a:solidFill>
                  <a:schemeClr val="bg1"/>
                </a:solidFill>
                <a:hlinkClick r:id="rId7"/>
              </a:rPr>
              <a:t>http://www.mysteryparfait.com/</a:t>
            </a:r>
            <a:endParaRPr lang="en-US" sz="2000" dirty="0">
              <a:solidFill>
                <a:schemeClr val="bg1"/>
              </a:solidFill>
            </a:endParaRPr>
          </a:p>
        </p:txBody>
      </p:sp>
      <p:sp>
        <p:nvSpPr>
          <p:cNvPr id="8" name="TextBox 7">
            <a:extLst>
              <a:ext uri="{FF2B5EF4-FFF2-40B4-BE49-F238E27FC236}">
                <a16:creationId xmlns:a16="http://schemas.microsoft.com/office/drawing/2014/main" id="{61EE4C13-8BDA-49AF-B115-68D36CE5FB5C}"/>
              </a:ext>
            </a:extLst>
          </p:cNvPr>
          <p:cNvSpPr txBox="1"/>
          <p:nvPr/>
        </p:nvSpPr>
        <p:spPr>
          <a:xfrm>
            <a:off x="6847138" y="1925664"/>
            <a:ext cx="4610625" cy="2246769"/>
          </a:xfrm>
          <a:prstGeom prst="rect">
            <a:avLst/>
          </a:prstGeom>
          <a:noFill/>
        </p:spPr>
        <p:txBody>
          <a:bodyPr wrap="square" rtlCol="0">
            <a:spAutoFit/>
          </a:bodyPr>
          <a:lstStyle/>
          <a:p>
            <a:r>
              <a:rPr lang="en-US" sz="2800" dirty="0">
                <a:solidFill>
                  <a:schemeClr val="bg1"/>
                </a:solidFill>
              </a:rPr>
              <a:t>There is much to offer within the US </a:t>
            </a:r>
            <a:r>
              <a:rPr lang="en-US" sz="2800" dirty="0" err="1">
                <a:solidFill>
                  <a:schemeClr val="bg1"/>
                </a:solidFill>
              </a:rPr>
              <a:t>Touhou</a:t>
            </a:r>
            <a:r>
              <a:rPr lang="en-US" sz="2800" dirty="0">
                <a:solidFill>
                  <a:schemeClr val="bg1"/>
                </a:solidFill>
              </a:rPr>
              <a:t> scene, with many groups continuing to gain members and explore each others’ love of </a:t>
            </a:r>
            <a:r>
              <a:rPr lang="en-US" sz="2800" dirty="0" err="1">
                <a:solidFill>
                  <a:schemeClr val="bg1"/>
                </a:solidFill>
              </a:rPr>
              <a:t>Touhou</a:t>
            </a:r>
            <a:endParaRPr lang="en-US" sz="2800" dirty="0">
              <a:solidFill>
                <a:schemeClr val="bg1"/>
              </a:solidFill>
            </a:endParaRPr>
          </a:p>
        </p:txBody>
      </p:sp>
    </p:spTree>
    <p:extLst>
      <p:ext uri="{BB962C8B-B14F-4D97-AF65-F5344CB8AC3E}">
        <p14:creationId xmlns:p14="http://schemas.microsoft.com/office/powerpoint/2010/main" val="81091674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082" name="Picture 10" descr="https://reitaisai.com/rts16/wp-content/uploads/sites/18/2018/11/ad201329e175d52eecbf4a9713a276d0.png">
            <a:extLst>
              <a:ext uri="{FF2B5EF4-FFF2-40B4-BE49-F238E27FC236}">
                <a16:creationId xmlns:a16="http://schemas.microsoft.com/office/drawing/2014/main" id="{AC33DC0B-2896-40FC-8E96-3EA5BAA78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194" y="933274"/>
            <a:ext cx="3929525" cy="2005695"/>
          </a:xfrm>
          <a:prstGeom prst="rect">
            <a:avLst/>
          </a:prstGeom>
          <a:noFill/>
          <a:effectLst>
            <a:reflection stA="0" endPos="65000" dir="5400000" sy="-100000" algn="bl" rotWithShape="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E158C1-6FDF-4FA8-A203-5A5ED6EB2A95}"/>
              </a:ext>
            </a:extLst>
          </p:cNvPr>
          <p:cNvSpPr txBox="1"/>
          <p:nvPr/>
        </p:nvSpPr>
        <p:spPr>
          <a:xfrm>
            <a:off x="1300294" y="207584"/>
            <a:ext cx="9605394" cy="707886"/>
          </a:xfrm>
          <a:prstGeom prst="rect">
            <a:avLst/>
          </a:prstGeom>
          <a:noFill/>
        </p:spPr>
        <p:txBody>
          <a:bodyPr wrap="square" rtlCol="0">
            <a:spAutoFit/>
          </a:bodyPr>
          <a:lstStyle/>
          <a:p>
            <a:pPr algn="ctr"/>
            <a:r>
              <a:rPr lang="en-US" sz="4000" dirty="0">
                <a:solidFill>
                  <a:schemeClr val="bg1"/>
                </a:solidFill>
                <a:effectLst>
                  <a:glow rad="63500">
                    <a:schemeClr val="accent3">
                      <a:satMod val="175000"/>
                      <a:alpha val="40000"/>
                    </a:schemeClr>
                  </a:glow>
                  <a:outerShdw blurRad="38100" dist="38100" dir="2700000" algn="tl">
                    <a:schemeClr val="accent5"/>
                  </a:outerShdw>
                  <a:reflection blurRad="63500" stA="24000" endPos="65000" dist="25400" dir="5400000" sy="-100000" algn="bl" rotWithShape="0"/>
                </a:effectLst>
              </a:rPr>
              <a:t>Events</a:t>
            </a:r>
          </a:p>
        </p:txBody>
      </p:sp>
      <p:pic>
        <p:nvPicPr>
          <p:cNvPr id="3074" name="Picture 2" descr="http://dai9.tohosai.com/content/images/nexteventbanner.jpg">
            <a:extLst>
              <a:ext uri="{FF2B5EF4-FFF2-40B4-BE49-F238E27FC236}">
                <a16:creationId xmlns:a16="http://schemas.microsoft.com/office/drawing/2014/main" id="{1F885FC3-FC11-4C28-90D4-06F124363F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196" y="3895301"/>
            <a:ext cx="3943510" cy="985878"/>
          </a:xfrm>
          <a:prstGeom prst="rect">
            <a:avLst/>
          </a:prstGeom>
          <a:noFill/>
          <a:effectLst>
            <a:reflection stA="0" endPos="65000" dir="5400000" sy="-100000" algn="bl" rotWithShape="0"/>
          </a:effectLst>
          <a:extLst>
            <a:ext uri="{909E8E84-426E-40DD-AFC4-6F175D3DCCD1}">
              <a14:hiddenFill xmlns:a14="http://schemas.microsoft.com/office/drawing/2010/main">
                <a:solidFill>
                  <a:srgbClr val="FFFFFF"/>
                </a:solidFill>
              </a14:hiddenFill>
            </a:ext>
          </a:extLst>
        </p:spPr>
      </p:pic>
      <p:pic>
        <p:nvPicPr>
          <p:cNvPr id="3076" name="Picture 4" descr="http://kanazawa.godosai.com/content/images/nexteventbanner.jpg">
            <a:extLst>
              <a:ext uri="{FF2B5EF4-FFF2-40B4-BE49-F238E27FC236}">
                <a16:creationId xmlns:a16="http://schemas.microsoft.com/office/drawing/2014/main" id="{DEB22685-7B70-4898-925A-DDEC865777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6312" y="4871651"/>
            <a:ext cx="3943510" cy="985878"/>
          </a:xfrm>
          <a:prstGeom prst="rect">
            <a:avLst/>
          </a:prstGeom>
          <a:noFill/>
          <a:effectLst>
            <a:reflection stA="0" endPos="65000" dir="5400000" sy="-100000" algn="bl" rotWithShape="0"/>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47EBC2B-2284-4843-BD7F-0C20A08E7A3C}"/>
              </a:ext>
            </a:extLst>
          </p:cNvPr>
          <p:cNvSpPr txBox="1"/>
          <p:nvPr/>
        </p:nvSpPr>
        <p:spPr>
          <a:xfrm>
            <a:off x="1286312" y="5985716"/>
            <a:ext cx="3943510" cy="646331"/>
          </a:xfrm>
          <a:prstGeom prst="rect">
            <a:avLst/>
          </a:prstGeom>
          <a:noFill/>
        </p:spPr>
        <p:txBody>
          <a:bodyPr wrap="square" rtlCol="0">
            <a:spAutoFit/>
          </a:bodyPr>
          <a:lstStyle/>
          <a:p>
            <a:r>
              <a:rPr lang="en-US" dirty="0">
                <a:solidFill>
                  <a:schemeClr val="bg1"/>
                </a:solidFill>
              </a:rPr>
              <a:t>Kanazawa </a:t>
            </a:r>
            <a:r>
              <a:rPr lang="en-US" dirty="0" err="1">
                <a:solidFill>
                  <a:schemeClr val="bg1"/>
                </a:solidFill>
              </a:rPr>
              <a:t>Touhousa</a:t>
            </a:r>
            <a:endParaRPr lang="en-US" dirty="0">
              <a:solidFill>
                <a:schemeClr val="bg1"/>
              </a:solidFill>
            </a:endParaRPr>
          </a:p>
          <a:p>
            <a:pPr algn="r"/>
            <a:r>
              <a:rPr lang="en-US" dirty="0">
                <a:solidFill>
                  <a:schemeClr val="bg1"/>
                </a:solidFill>
                <a:hlinkClick r:id="rId6"/>
              </a:rPr>
              <a:t>http://kanazawa.godosai.com/</a:t>
            </a:r>
            <a:endParaRPr lang="en-US" dirty="0">
              <a:solidFill>
                <a:schemeClr val="bg1"/>
              </a:solidFill>
            </a:endParaRPr>
          </a:p>
        </p:txBody>
      </p:sp>
      <p:sp>
        <p:nvSpPr>
          <p:cNvPr id="3" name="TextBox 2">
            <a:extLst>
              <a:ext uri="{FF2B5EF4-FFF2-40B4-BE49-F238E27FC236}">
                <a16:creationId xmlns:a16="http://schemas.microsoft.com/office/drawing/2014/main" id="{75AA0339-5FDD-450C-8C4B-E02E50C4A0A3}"/>
              </a:ext>
            </a:extLst>
          </p:cNvPr>
          <p:cNvSpPr txBox="1"/>
          <p:nvPr/>
        </p:nvSpPr>
        <p:spPr>
          <a:xfrm>
            <a:off x="6948196" y="5029732"/>
            <a:ext cx="3943510" cy="646331"/>
          </a:xfrm>
          <a:prstGeom prst="rect">
            <a:avLst/>
          </a:prstGeom>
          <a:noFill/>
        </p:spPr>
        <p:txBody>
          <a:bodyPr wrap="square" rtlCol="0">
            <a:spAutoFit/>
          </a:bodyPr>
          <a:lstStyle/>
          <a:p>
            <a:r>
              <a:rPr lang="en-US" dirty="0" err="1">
                <a:solidFill>
                  <a:schemeClr val="bg1"/>
                </a:solidFill>
              </a:rPr>
              <a:t>Dai⑨Shuu</a:t>
            </a:r>
            <a:r>
              <a:rPr lang="en-US" dirty="0">
                <a:solidFill>
                  <a:schemeClr val="bg1"/>
                </a:solidFill>
              </a:rPr>
              <a:t> </a:t>
            </a:r>
            <a:r>
              <a:rPr lang="en-US" dirty="0" err="1">
                <a:solidFill>
                  <a:schemeClr val="bg1"/>
                </a:solidFill>
              </a:rPr>
              <a:t>Touhousai</a:t>
            </a:r>
            <a:endParaRPr lang="en-US" dirty="0">
              <a:solidFill>
                <a:schemeClr val="bg1"/>
              </a:solidFill>
            </a:endParaRPr>
          </a:p>
          <a:p>
            <a:pPr algn="r"/>
            <a:r>
              <a:rPr lang="en-US" dirty="0">
                <a:solidFill>
                  <a:schemeClr val="bg1"/>
                </a:solidFill>
                <a:hlinkClick r:id="rId7"/>
              </a:rPr>
              <a:t>http://dai9.tohosai.com/</a:t>
            </a:r>
            <a:endParaRPr lang="en-US" dirty="0">
              <a:solidFill>
                <a:schemeClr val="bg1"/>
              </a:solidFill>
            </a:endParaRPr>
          </a:p>
        </p:txBody>
      </p:sp>
      <p:pic>
        <p:nvPicPr>
          <p:cNvPr id="3078" name="Picture 6" descr="http://nigata.tohosai.com/content/images/nexteventbanner.jpg">
            <a:extLst>
              <a:ext uri="{FF2B5EF4-FFF2-40B4-BE49-F238E27FC236}">
                <a16:creationId xmlns:a16="http://schemas.microsoft.com/office/drawing/2014/main" id="{FBDB2696-97CF-4BC5-B6C7-58151CEF1A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0294" y="2804054"/>
            <a:ext cx="3943510" cy="985878"/>
          </a:xfrm>
          <a:prstGeom prst="rect">
            <a:avLst/>
          </a:prstGeom>
          <a:noFill/>
          <a:effectLst>
            <a:reflection stA="0" endPos="65000" dir="5400000" sy="-100000" algn="bl" rotWithShape="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4C783A1-40DD-4FA9-94D3-A10364F07EBB}"/>
              </a:ext>
            </a:extLst>
          </p:cNvPr>
          <p:cNvSpPr txBox="1"/>
          <p:nvPr/>
        </p:nvSpPr>
        <p:spPr>
          <a:xfrm>
            <a:off x="1300294" y="3895301"/>
            <a:ext cx="3943510" cy="646331"/>
          </a:xfrm>
          <a:prstGeom prst="rect">
            <a:avLst/>
          </a:prstGeom>
          <a:noFill/>
        </p:spPr>
        <p:txBody>
          <a:bodyPr wrap="square" rtlCol="0">
            <a:spAutoFit/>
          </a:bodyPr>
          <a:lstStyle/>
          <a:p>
            <a:r>
              <a:rPr lang="en-US" dirty="0"/>
              <a:t> </a:t>
            </a:r>
            <a:r>
              <a:rPr lang="en-US" dirty="0">
                <a:solidFill>
                  <a:schemeClr val="bg1"/>
                </a:solidFill>
              </a:rPr>
              <a:t>Niigata </a:t>
            </a:r>
            <a:r>
              <a:rPr lang="en-US" dirty="0" err="1">
                <a:solidFill>
                  <a:schemeClr val="bg1"/>
                </a:solidFill>
              </a:rPr>
              <a:t>Touhousai</a:t>
            </a:r>
            <a:endParaRPr lang="en-US" dirty="0">
              <a:solidFill>
                <a:schemeClr val="bg1"/>
              </a:solidFill>
            </a:endParaRPr>
          </a:p>
          <a:p>
            <a:pPr algn="r"/>
            <a:r>
              <a:rPr lang="en-US" dirty="0">
                <a:hlinkClick r:id="rId9"/>
              </a:rPr>
              <a:t>http://nigata.tohosai.com/</a:t>
            </a:r>
            <a:endParaRPr lang="en-US" dirty="0"/>
          </a:p>
        </p:txBody>
      </p:sp>
      <p:sp>
        <p:nvSpPr>
          <p:cNvPr id="15" name="TextBox 14">
            <a:extLst>
              <a:ext uri="{FF2B5EF4-FFF2-40B4-BE49-F238E27FC236}">
                <a16:creationId xmlns:a16="http://schemas.microsoft.com/office/drawing/2014/main" id="{37374A7D-D417-4090-8993-487B770C7158}"/>
              </a:ext>
            </a:extLst>
          </p:cNvPr>
          <p:cNvSpPr txBox="1"/>
          <p:nvPr/>
        </p:nvSpPr>
        <p:spPr>
          <a:xfrm>
            <a:off x="1286310" y="1717176"/>
            <a:ext cx="5143499" cy="646331"/>
          </a:xfrm>
          <a:prstGeom prst="rect">
            <a:avLst/>
          </a:prstGeom>
          <a:noFill/>
        </p:spPr>
        <p:txBody>
          <a:bodyPr wrap="square" rtlCol="0">
            <a:spAutoFit/>
          </a:bodyPr>
          <a:lstStyle/>
          <a:p>
            <a:r>
              <a:rPr lang="en-US" dirty="0" err="1">
                <a:solidFill>
                  <a:schemeClr val="bg1"/>
                </a:solidFill>
              </a:rPr>
              <a:t>Comiket</a:t>
            </a:r>
            <a:endParaRPr lang="en-US" dirty="0">
              <a:solidFill>
                <a:schemeClr val="bg1"/>
              </a:solidFill>
            </a:endParaRPr>
          </a:p>
          <a:p>
            <a:pPr algn="r"/>
            <a:r>
              <a:rPr lang="en-US" dirty="0">
                <a:hlinkClick r:id="rId10"/>
              </a:rPr>
              <a:t>https://www.comiket.co.jp/</a:t>
            </a:r>
            <a:endParaRPr lang="en-US" dirty="0"/>
          </a:p>
        </p:txBody>
      </p:sp>
      <p:pic>
        <p:nvPicPr>
          <p:cNvPr id="3080" name="Picture 8" descr="https://www.comiket.co.jp/top/img/logo.gif">
            <a:extLst>
              <a:ext uri="{FF2B5EF4-FFF2-40B4-BE49-F238E27FC236}">
                <a16:creationId xmlns:a16="http://schemas.microsoft.com/office/drawing/2014/main" id="{64785914-4BDA-4F82-90BE-720818AA623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0294" y="920967"/>
            <a:ext cx="5143500" cy="666750"/>
          </a:xfrm>
          <a:prstGeom prst="rect">
            <a:avLst/>
          </a:prstGeom>
          <a:noFill/>
          <a:effectLst>
            <a:reflection stA="0" endPos="65000" dir="5400000" sy="-100000" algn="bl" rotWithShape="0"/>
          </a:effectLst>
          <a:extLst>
            <a:ext uri="{909E8E84-426E-40DD-AFC4-6F175D3DCCD1}">
              <a14:hiddenFill xmlns:a14="http://schemas.microsoft.com/office/drawing/2010/main">
                <a:solidFill>
                  <a:srgbClr val="FFFFFF"/>
                </a:solidFill>
              </a14:hiddenFill>
            </a:ext>
          </a:extLst>
        </p:spPr>
      </p:pic>
      <p:sp>
        <p:nvSpPr>
          <p:cNvPr id="18" name="TextBox 17">
            <a:hlinkClick r:id="rId12"/>
            <a:extLst>
              <a:ext uri="{FF2B5EF4-FFF2-40B4-BE49-F238E27FC236}">
                <a16:creationId xmlns:a16="http://schemas.microsoft.com/office/drawing/2014/main" id="{7A5DDF3F-A6A5-421E-90BD-2631EDED8412}"/>
              </a:ext>
            </a:extLst>
          </p:cNvPr>
          <p:cNvSpPr txBox="1"/>
          <p:nvPr/>
        </p:nvSpPr>
        <p:spPr>
          <a:xfrm>
            <a:off x="6948194" y="3087522"/>
            <a:ext cx="4016728" cy="646331"/>
          </a:xfrm>
          <a:prstGeom prst="rect">
            <a:avLst/>
          </a:prstGeom>
          <a:noFill/>
        </p:spPr>
        <p:txBody>
          <a:bodyPr wrap="square" rtlCol="0">
            <a:spAutoFit/>
          </a:bodyPr>
          <a:lstStyle/>
          <a:p>
            <a:r>
              <a:rPr lang="en-US" dirty="0" err="1">
                <a:solidFill>
                  <a:schemeClr val="bg1"/>
                </a:solidFill>
              </a:rPr>
              <a:t>Reitaisai</a:t>
            </a:r>
            <a:endParaRPr lang="en-US" dirty="0">
              <a:solidFill>
                <a:schemeClr val="bg1"/>
              </a:solidFill>
            </a:endParaRPr>
          </a:p>
          <a:p>
            <a:pPr algn="r"/>
            <a:r>
              <a:rPr lang="en-US" dirty="0">
                <a:solidFill>
                  <a:schemeClr val="bg1"/>
                </a:solidFill>
                <a:hlinkClick r:id="rId12"/>
              </a:rPr>
              <a:t>https://reitaisai.com/</a:t>
            </a:r>
            <a:endParaRPr lang="en-US" dirty="0">
              <a:solidFill>
                <a:schemeClr val="bg1"/>
              </a:solidFill>
            </a:endParaRPr>
          </a:p>
        </p:txBody>
      </p:sp>
    </p:spTree>
    <p:extLst>
      <p:ext uri="{BB962C8B-B14F-4D97-AF65-F5344CB8AC3E}">
        <p14:creationId xmlns:p14="http://schemas.microsoft.com/office/powerpoint/2010/main" val="194265201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34A03-E907-4AB2-8AF7-AACD28476B5E}"/>
              </a:ext>
            </a:extLst>
          </p:cNvPr>
          <p:cNvSpPr txBox="1"/>
          <p:nvPr/>
        </p:nvSpPr>
        <p:spPr>
          <a:xfrm>
            <a:off x="2905666" y="1047207"/>
            <a:ext cx="6380668" cy="5940088"/>
          </a:xfrm>
          <a:prstGeom prst="rect">
            <a:avLst/>
          </a:prstGeom>
          <a:noFill/>
        </p:spPr>
        <p:txBody>
          <a:bodyPr wrap="square" rtlCol="0">
            <a:spAutoFit/>
          </a:bodyPr>
          <a:lstStyle/>
          <a:p>
            <a:pPr algn="ctr"/>
            <a:r>
              <a:rPr lang="en-US" sz="2400" dirty="0" err="1">
                <a:solidFill>
                  <a:schemeClr val="bg1"/>
                </a:solidFill>
              </a:rPr>
              <a:t>Touhou</a:t>
            </a:r>
            <a:r>
              <a:rPr lang="en-US" sz="2400" dirty="0">
                <a:solidFill>
                  <a:schemeClr val="bg1"/>
                </a:solidFill>
              </a:rPr>
              <a:t> is a video game series, </a:t>
            </a:r>
          </a:p>
          <a:p>
            <a:pPr algn="ctr"/>
            <a:r>
              <a:rPr lang="en-US" sz="2400" dirty="0">
                <a:solidFill>
                  <a:schemeClr val="bg1"/>
                </a:solidFill>
              </a:rPr>
              <a:t>Created by ZUN (</a:t>
            </a:r>
            <a:r>
              <a:rPr lang="en-US" sz="2400" dirty="0" err="1">
                <a:solidFill>
                  <a:schemeClr val="bg1"/>
                </a:solidFill>
              </a:rPr>
              <a:t>Ōta</a:t>
            </a:r>
            <a:r>
              <a:rPr lang="en-US" sz="2400" dirty="0">
                <a:solidFill>
                  <a:schemeClr val="bg1"/>
                </a:solidFill>
              </a:rPr>
              <a:t> </a:t>
            </a:r>
            <a:r>
              <a:rPr lang="en-US" sz="2400" dirty="0" err="1">
                <a:solidFill>
                  <a:schemeClr val="bg1"/>
                </a:solidFill>
              </a:rPr>
              <a:t>Jun’ya</a:t>
            </a:r>
            <a:r>
              <a:rPr lang="en-US" sz="2400" dirty="0">
                <a:solidFill>
                  <a:schemeClr val="bg1"/>
                </a:solidFill>
              </a:rPr>
              <a:t>):</a:t>
            </a:r>
          </a:p>
          <a:p>
            <a:pPr algn="ctr"/>
            <a:r>
              <a:rPr lang="en-US" sz="2400" dirty="0" err="1">
                <a:solidFill>
                  <a:schemeClr val="bg1"/>
                </a:solidFill>
              </a:rPr>
              <a:t>Danmaku</a:t>
            </a:r>
            <a:r>
              <a:rPr lang="en-US" sz="2400" dirty="0">
                <a:solidFill>
                  <a:schemeClr val="bg1"/>
                </a:solidFill>
              </a:rPr>
              <a:t> (meaning Barrage or more commonly, Bullet Hell)</a:t>
            </a:r>
          </a:p>
          <a:p>
            <a:pPr algn="ctr"/>
            <a:r>
              <a:rPr lang="en-US" sz="2400" dirty="0">
                <a:solidFill>
                  <a:schemeClr val="bg1"/>
                </a:solidFill>
              </a:rPr>
              <a:t>Multi-Platform (PC-98, Windows, Nintendo Switch, PS4)</a:t>
            </a:r>
          </a:p>
          <a:p>
            <a:pPr marL="342900" indent="-342900" algn="ctr">
              <a:buFontTx/>
              <a:buChar char="-"/>
            </a:pPr>
            <a:endParaRPr lang="en-US" sz="2400" i="1" dirty="0">
              <a:solidFill>
                <a:schemeClr val="bg1"/>
              </a:solidFill>
            </a:endParaRPr>
          </a:p>
          <a:p>
            <a:pPr algn="ctr"/>
            <a:r>
              <a:rPr lang="en-US" sz="2400" dirty="0" err="1">
                <a:solidFill>
                  <a:schemeClr val="bg1"/>
                </a:solidFill>
              </a:rPr>
              <a:t>Touhou</a:t>
            </a:r>
            <a:r>
              <a:rPr lang="en-US" sz="2400" dirty="0">
                <a:solidFill>
                  <a:schemeClr val="bg1"/>
                </a:solidFill>
              </a:rPr>
              <a:t> in Society:</a:t>
            </a:r>
          </a:p>
          <a:p>
            <a:pPr algn="ctr"/>
            <a:r>
              <a:rPr lang="en-US" sz="2400" dirty="0">
                <a:solidFill>
                  <a:schemeClr val="bg1"/>
                </a:solidFill>
              </a:rPr>
              <a:t>Cultural Phenomenon</a:t>
            </a:r>
          </a:p>
          <a:p>
            <a:pPr algn="ctr"/>
            <a:r>
              <a:rPr lang="en-US" sz="2400" dirty="0" err="1">
                <a:solidFill>
                  <a:schemeClr val="bg1"/>
                </a:solidFill>
              </a:rPr>
              <a:t>Guiness</a:t>
            </a:r>
            <a:r>
              <a:rPr lang="en-US" sz="2400" dirty="0">
                <a:solidFill>
                  <a:schemeClr val="bg1"/>
                </a:solidFill>
              </a:rPr>
              <a:t> World Record Holder</a:t>
            </a:r>
          </a:p>
          <a:p>
            <a:pPr algn="ctr"/>
            <a:endParaRPr lang="en-US" sz="2400" dirty="0">
              <a:solidFill>
                <a:schemeClr val="bg1"/>
              </a:solidFill>
            </a:endParaRPr>
          </a:p>
          <a:p>
            <a:pPr algn="ctr"/>
            <a:r>
              <a:rPr lang="en-US" sz="2400" dirty="0" err="1">
                <a:solidFill>
                  <a:schemeClr val="bg1"/>
                </a:solidFill>
              </a:rPr>
              <a:t>Touhou</a:t>
            </a:r>
            <a:r>
              <a:rPr lang="en-US" sz="2400" dirty="0">
                <a:solidFill>
                  <a:schemeClr val="bg1"/>
                </a:solidFill>
              </a:rPr>
              <a:t> fandom:</a:t>
            </a:r>
          </a:p>
          <a:p>
            <a:pPr algn="ctr"/>
            <a:r>
              <a:rPr lang="en-US" sz="2400" dirty="0">
                <a:solidFill>
                  <a:schemeClr val="bg1"/>
                </a:solidFill>
              </a:rPr>
              <a:t>Games, Manga, Anime</a:t>
            </a:r>
          </a:p>
          <a:p>
            <a:pPr algn="ctr"/>
            <a:r>
              <a:rPr lang="en-US" sz="2400" dirty="0">
                <a:solidFill>
                  <a:schemeClr val="bg1"/>
                </a:solidFill>
              </a:rPr>
              <a:t>Artwork, Music</a:t>
            </a:r>
          </a:p>
          <a:p>
            <a:pPr algn="ctr"/>
            <a:r>
              <a:rPr lang="en-US" sz="2400" dirty="0">
                <a:solidFill>
                  <a:schemeClr val="bg1"/>
                </a:solidFill>
              </a:rPr>
              <a:t>Communities</a:t>
            </a:r>
          </a:p>
          <a:p>
            <a:pPr marL="342900" indent="-342900">
              <a:buFontTx/>
              <a:buChar char="-"/>
            </a:pPr>
            <a:endParaRPr lang="en-US" sz="2000" dirty="0">
              <a:solidFill>
                <a:schemeClr val="bg1"/>
              </a:solidFill>
            </a:endParaRPr>
          </a:p>
        </p:txBody>
      </p:sp>
      <p:sp>
        <p:nvSpPr>
          <p:cNvPr id="4" name="TextBox 3">
            <a:extLst>
              <a:ext uri="{FF2B5EF4-FFF2-40B4-BE49-F238E27FC236}">
                <a16:creationId xmlns:a16="http://schemas.microsoft.com/office/drawing/2014/main" id="{53E158C1-6FDF-4FA8-A203-5A5ED6EB2A95}"/>
              </a:ext>
            </a:extLst>
          </p:cNvPr>
          <p:cNvSpPr txBox="1"/>
          <p:nvPr/>
        </p:nvSpPr>
        <p:spPr>
          <a:xfrm>
            <a:off x="1300294" y="207584"/>
            <a:ext cx="9605394" cy="707886"/>
          </a:xfrm>
          <a:prstGeom prst="rect">
            <a:avLst/>
          </a:prstGeom>
          <a:noFill/>
        </p:spPr>
        <p:txBody>
          <a:bodyPr wrap="square" rtlCol="0">
            <a:spAutoFit/>
          </a:bodyPr>
          <a:lstStyle/>
          <a:p>
            <a:pPr algn="ctr"/>
            <a:r>
              <a:rPr lang="en-US" sz="4000" dirty="0">
                <a:solidFill>
                  <a:schemeClr val="bg1"/>
                </a:solidFill>
                <a:effectLst>
                  <a:glow rad="63500">
                    <a:schemeClr val="accent3">
                      <a:satMod val="175000"/>
                      <a:alpha val="40000"/>
                    </a:schemeClr>
                  </a:glow>
                  <a:outerShdw blurRad="38100" dist="38100" dir="2700000" algn="tl">
                    <a:schemeClr val="accent5"/>
                  </a:outerShdw>
                  <a:reflection blurRad="63500" stA="24000" endPos="65000" dist="25400" dir="5400000" sy="-100000" algn="bl" rotWithShape="0"/>
                </a:effectLst>
              </a:rPr>
              <a:t>What is Touhou?</a:t>
            </a:r>
          </a:p>
        </p:txBody>
      </p:sp>
    </p:spTree>
    <p:extLst>
      <p:ext uri="{BB962C8B-B14F-4D97-AF65-F5344CB8AC3E}">
        <p14:creationId xmlns:p14="http://schemas.microsoft.com/office/powerpoint/2010/main" val="53883745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E158C1-6FDF-4FA8-A203-5A5ED6EB2A95}"/>
              </a:ext>
            </a:extLst>
          </p:cNvPr>
          <p:cNvSpPr txBox="1"/>
          <p:nvPr/>
        </p:nvSpPr>
        <p:spPr>
          <a:xfrm>
            <a:off x="1293303" y="3167390"/>
            <a:ext cx="9605394" cy="523220"/>
          </a:xfrm>
          <a:prstGeom prst="rect">
            <a:avLst/>
          </a:prstGeom>
          <a:noFill/>
        </p:spPr>
        <p:txBody>
          <a:bodyPr wrap="square" rtlCol="0">
            <a:spAutoFit/>
          </a:bodyPr>
          <a:lstStyle/>
          <a:p>
            <a:r>
              <a:rPr lang="en-US" sz="2800" dirty="0">
                <a:solidFill>
                  <a:schemeClr val="bg1"/>
                </a:solidFill>
                <a:effectLst>
                  <a:glow rad="63500">
                    <a:schemeClr val="accent3">
                      <a:satMod val="175000"/>
                      <a:alpha val="40000"/>
                    </a:schemeClr>
                  </a:glow>
                  <a:outerShdw blurRad="38100" dist="38100" dir="2700000" algn="tl">
                    <a:schemeClr val="accent5"/>
                  </a:outerShdw>
                  <a:reflection blurRad="63500" stA="24000" endPos="65000" dist="25400" dir="5400000" sy="-100000" algn="bl" rotWithShape="0"/>
                </a:effectLst>
              </a:rPr>
              <a:t>Resources</a:t>
            </a:r>
          </a:p>
        </p:txBody>
      </p:sp>
      <p:sp>
        <p:nvSpPr>
          <p:cNvPr id="3" name="TextBox 2">
            <a:extLst>
              <a:ext uri="{FF2B5EF4-FFF2-40B4-BE49-F238E27FC236}">
                <a16:creationId xmlns:a16="http://schemas.microsoft.com/office/drawing/2014/main" id="{75AA0339-5FDD-450C-8C4B-E02E50C4A0A3}"/>
              </a:ext>
            </a:extLst>
          </p:cNvPr>
          <p:cNvSpPr txBox="1"/>
          <p:nvPr/>
        </p:nvSpPr>
        <p:spPr>
          <a:xfrm>
            <a:off x="1293303" y="3690610"/>
            <a:ext cx="7268547" cy="2585323"/>
          </a:xfrm>
          <a:prstGeom prst="rect">
            <a:avLst/>
          </a:prstGeom>
          <a:noFill/>
        </p:spPr>
        <p:txBody>
          <a:bodyPr wrap="square" rtlCol="0">
            <a:spAutoFit/>
          </a:bodyPr>
          <a:lstStyle/>
          <a:p>
            <a:pPr marL="285750" indent="-285750">
              <a:buFont typeface="Arial"/>
              <a:buChar char="•"/>
            </a:pPr>
            <a:r>
              <a:rPr lang="en-US" dirty="0">
                <a:solidFill>
                  <a:schemeClr val="accent1">
                    <a:lumMod val="60000"/>
                    <a:lumOff val="40000"/>
                  </a:schemeClr>
                </a:solidFill>
                <a:hlinkClick r:id="rId3">
                  <a:extLst>
                    <a:ext uri="{A12FA001-AC4F-418D-AE19-62706E023703}">
                      <ahyp:hlinkClr xmlns:ahyp="http://schemas.microsoft.com/office/drawing/2018/hyperlinkcolor" val="tx"/>
                    </a:ext>
                  </a:extLst>
                </a:hlinkClick>
              </a:rPr>
              <a:t>http://www16.big.or.jp/~zun/</a:t>
            </a:r>
            <a:endParaRPr lang="en-US" dirty="0">
              <a:solidFill>
                <a:schemeClr val="accent1">
                  <a:lumMod val="60000"/>
                  <a:lumOff val="40000"/>
                </a:schemeClr>
              </a:solidFill>
            </a:endParaRPr>
          </a:p>
          <a:p>
            <a:pPr marL="285750" indent="-285750">
              <a:buFont typeface="Arial"/>
              <a:buChar char="•"/>
            </a:pPr>
            <a:r>
              <a:rPr lang="en-US" dirty="0">
                <a:solidFill>
                  <a:schemeClr val="accent1">
                    <a:lumMod val="60000"/>
                    <a:lumOff val="40000"/>
                  </a:schemeClr>
                </a:solidFill>
                <a:hlinkClick r:id="rId4">
                  <a:extLst>
                    <a:ext uri="{A12FA001-AC4F-418D-AE19-62706E023703}">
                      <ahyp:hlinkClr xmlns:ahyp="http://schemas.microsoft.com/office/drawing/2018/hyperlinkcolor" val="tx"/>
                    </a:ext>
                  </a:extLst>
                </a:hlinkClick>
              </a:rPr>
              <a:t>https://thepoltergeistmansion.wordpress.com/</a:t>
            </a:r>
            <a:endParaRPr lang="en-US" dirty="0">
              <a:solidFill>
                <a:schemeClr val="accent1">
                  <a:lumMod val="60000"/>
                  <a:lumOff val="40000"/>
                </a:schemeClr>
              </a:solidFill>
            </a:endParaRPr>
          </a:p>
          <a:p>
            <a:pPr marL="285750" indent="-285750">
              <a:buFont typeface="Arial"/>
              <a:buChar char="•"/>
            </a:pPr>
            <a:r>
              <a:rPr lang="en-US" dirty="0">
                <a:solidFill>
                  <a:schemeClr val="accent1">
                    <a:lumMod val="60000"/>
                    <a:lumOff val="40000"/>
                  </a:schemeClr>
                </a:solidFill>
                <a:hlinkClick r:id="rId5">
                  <a:extLst>
                    <a:ext uri="{A12FA001-AC4F-418D-AE19-62706E023703}">
                      <ahyp:hlinkClr xmlns:ahyp="http://schemas.microsoft.com/office/drawing/2018/hyperlinkcolor" val="tx"/>
                    </a:ext>
                  </a:extLst>
                </a:hlinkClick>
              </a:rPr>
              <a:t>http://touhouwiki.net/</a:t>
            </a:r>
            <a:endParaRPr lang="en-US" dirty="0">
              <a:solidFill>
                <a:schemeClr val="accent1">
                  <a:lumMod val="60000"/>
                  <a:lumOff val="40000"/>
                </a:schemeClr>
              </a:solidFill>
            </a:endParaRPr>
          </a:p>
          <a:p>
            <a:pPr marL="285750" indent="-285750">
              <a:buFont typeface="Arial"/>
              <a:buChar char="•"/>
            </a:pPr>
            <a:r>
              <a:rPr lang="en-US" dirty="0">
                <a:solidFill>
                  <a:schemeClr val="accent1">
                    <a:lumMod val="60000"/>
                    <a:lumOff val="40000"/>
                  </a:schemeClr>
                </a:solidFill>
                <a:hlinkClick r:id="rId6">
                  <a:extLst>
                    <a:ext uri="{A12FA001-AC4F-418D-AE19-62706E023703}">
                      <ahyp:hlinkClr xmlns:ahyp="http://schemas.microsoft.com/office/drawing/2018/hyperlinkcolor" val="tx"/>
                    </a:ext>
                  </a:extLst>
                </a:hlinkClick>
              </a:rPr>
              <a:t>http://touhou.wikia.com</a:t>
            </a:r>
            <a:endParaRPr lang="en-US" dirty="0">
              <a:solidFill>
                <a:schemeClr val="accent1">
                  <a:lumMod val="60000"/>
                  <a:lumOff val="40000"/>
                </a:schemeClr>
              </a:solidFill>
            </a:endParaRPr>
          </a:p>
          <a:p>
            <a:pPr marL="285750" indent="-285750">
              <a:buFont typeface="Arial"/>
              <a:buChar char="•"/>
            </a:pPr>
            <a:r>
              <a:rPr lang="en-US" dirty="0">
                <a:solidFill>
                  <a:schemeClr val="accent1">
                    <a:lumMod val="60000"/>
                    <a:lumOff val="40000"/>
                  </a:schemeClr>
                </a:solidFill>
                <a:hlinkClick r:id="rId7">
                  <a:extLst>
                    <a:ext uri="{A12FA001-AC4F-418D-AE19-62706E023703}">
                      <ahyp:hlinkClr xmlns:ahyp="http://schemas.microsoft.com/office/drawing/2018/hyperlinkcolor" val="tx"/>
                    </a:ext>
                  </a:extLst>
                </a:hlinkClick>
              </a:rPr>
              <a:t>http://www.reddit.com/r/TouhouMusic</a:t>
            </a:r>
            <a:endParaRPr lang="en-US" dirty="0">
              <a:solidFill>
                <a:schemeClr val="accent1">
                  <a:lumMod val="60000"/>
                  <a:lumOff val="40000"/>
                </a:schemeClr>
              </a:solidFill>
            </a:endParaRPr>
          </a:p>
          <a:p>
            <a:pPr marL="285750" indent="-285750">
              <a:buFont typeface="Arial"/>
              <a:buChar char="•"/>
            </a:pPr>
            <a:r>
              <a:rPr lang="en-US" dirty="0">
                <a:solidFill>
                  <a:schemeClr val="accent1">
                    <a:lumMod val="60000"/>
                    <a:lumOff val="40000"/>
                  </a:schemeClr>
                </a:solidFill>
                <a:hlinkClick r:id="rId8">
                  <a:extLst>
                    <a:ext uri="{A12FA001-AC4F-418D-AE19-62706E023703}">
                      <ahyp:hlinkClr xmlns:ahyp="http://schemas.microsoft.com/office/drawing/2018/hyperlinkcolor" val="tx"/>
                    </a:ext>
                  </a:extLst>
                </a:hlinkClick>
              </a:rPr>
              <a:t>http://vgmdb.net</a:t>
            </a:r>
            <a:endParaRPr lang="en-US" dirty="0">
              <a:solidFill>
                <a:schemeClr val="accent1">
                  <a:lumMod val="60000"/>
                  <a:lumOff val="40000"/>
                </a:schemeClr>
              </a:solidFill>
            </a:endParaRPr>
          </a:p>
          <a:p>
            <a:pPr marL="285750" indent="-285750">
              <a:buFont typeface="Arial"/>
              <a:buChar char="•"/>
            </a:pPr>
            <a:r>
              <a:rPr lang="en-US" dirty="0">
                <a:solidFill>
                  <a:schemeClr val="accent1">
                    <a:lumMod val="60000"/>
                    <a:lumOff val="40000"/>
                  </a:schemeClr>
                </a:solidFill>
                <a:hlinkClick r:id="rId9">
                  <a:extLst>
                    <a:ext uri="{A12FA001-AC4F-418D-AE19-62706E023703}">
                      <ahyp:hlinkClr xmlns:ahyp="http://schemas.microsoft.com/office/drawing/2018/hyperlinkcolor" val="tx"/>
                    </a:ext>
                  </a:extLst>
                </a:hlinkClick>
              </a:rPr>
              <a:t>http://www.shrinemaiden.org</a:t>
            </a:r>
            <a:endParaRPr lang="en-US" dirty="0">
              <a:solidFill>
                <a:schemeClr val="accent1">
                  <a:lumMod val="60000"/>
                  <a:lumOff val="40000"/>
                </a:schemeClr>
              </a:solidFill>
            </a:endParaRPr>
          </a:p>
          <a:p>
            <a:pPr marL="285750" indent="-285750">
              <a:buFont typeface="Arial"/>
              <a:buChar char="•"/>
            </a:pPr>
            <a:r>
              <a:rPr lang="en-US" dirty="0">
                <a:solidFill>
                  <a:schemeClr val="accent1">
                    <a:lumMod val="60000"/>
                    <a:lumOff val="40000"/>
                  </a:schemeClr>
                </a:solidFill>
                <a:hlinkClick r:id="rId10">
                  <a:extLst>
                    <a:ext uri="{A12FA001-AC4F-418D-AE19-62706E023703}">
                      <ahyp:hlinkClr xmlns:ahyp="http://schemas.microsoft.com/office/drawing/2018/hyperlinkcolor" val="tx"/>
                    </a:ext>
                  </a:extLst>
                </a:hlinkClick>
              </a:rPr>
              <a:t>http://www.doujinstyle.com</a:t>
            </a:r>
            <a:endParaRPr lang="en-US" dirty="0">
              <a:solidFill>
                <a:schemeClr val="accent1">
                  <a:lumMod val="60000"/>
                  <a:lumOff val="40000"/>
                </a:schemeClr>
              </a:solidFill>
            </a:endParaRPr>
          </a:p>
          <a:p>
            <a:pPr marL="285750" indent="-285750">
              <a:buFont typeface="Arial"/>
              <a:buChar char="•"/>
            </a:pPr>
            <a:r>
              <a:rPr lang="en-US" dirty="0">
                <a:solidFill>
                  <a:schemeClr val="accent1">
                    <a:lumMod val="60000"/>
                    <a:lumOff val="40000"/>
                  </a:schemeClr>
                </a:solidFill>
                <a:hlinkClick r:id="rId11">
                  <a:extLst>
                    <a:ext uri="{A12FA001-AC4F-418D-AE19-62706E023703}">
                      <ahyp:hlinkClr xmlns:ahyp="http://schemas.microsoft.com/office/drawing/2018/hyperlinkcolor" val="tx"/>
                    </a:ext>
                  </a:extLst>
                </a:hlinkClick>
              </a:rPr>
              <a:t>http://kafkafuura.wordpress.com</a:t>
            </a:r>
            <a:endParaRPr lang="en-US" dirty="0">
              <a:solidFill>
                <a:schemeClr val="accent1">
                  <a:lumMod val="60000"/>
                  <a:lumOff val="40000"/>
                </a:schemeClr>
              </a:solidFill>
            </a:endParaRPr>
          </a:p>
        </p:txBody>
      </p:sp>
      <p:sp>
        <p:nvSpPr>
          <p:cNvPr id="9" name="TextBox 8">
            <a:extLst>
              <a:ext uri="{FF2B5EF4-FFF2-40B4-BE49-F238E27FC236}">
                <a16:creationId xmlns:a16="http://schemas.microsoft.com/office/drawing/2014/main" id="{184BDFAA-5071-458F-A733-D27D0B010B59}"/>
              </a:ext>
            </a:extLst>
          </p:cNvPr>
          <p:cNvSpPr txBox="1"/>
          <p:nvPr/>
        </p:nvSpPr>
        <p:spPr>
          <a:xfrm>
            <a:off x="1300294" y="207584"/>
            <a:ext cx="9605394" cy="707886"/>
          </a:xfrm>
          <a:prstGeom prst="rect">
            <a:avLst/>
          </a:prstGeom>
          <a:noFill/>
        </p:spPr>
        <p:txBody>
          <a:bodyPr wrap="square" rtlCol="0">
            <a:spAutoFit/>
          </a:bodyPr>
          <a:lstStyle/>
          <a:p>
            <a:pPr algn="ctr"/>
            <a:r>
              <a:rPr lang="en-US" sz="4000" dirty="0">
                <a:solidFill>
                  <a:schemeClr val="bg1"/>
                </a:solidFill>
                <a:effectLst>
                  <a:glow rad="63500">
                    <a:schemeClr val="accent3">
                      <a:satMod val="175000"/>
                      <a:alpha val="40000"/>
                    </a:schemeClr>
                  </a:glow>
                  <a:outerShdw blurRad="38100" dist="38100" dir="2700000" algn="tl">
                    <a:schemeClr val="accent5"/>
                  </a:outerShdw>
                  <a:reflection blurRad="63500" stA="24000" endPos="65000" dist="25400" dir="5400000" sy="-100000" algn="bl" rotWithShape="0"/>
                </a:effectLst>
              </a:rPr>
              <a:t>Thank You For Attending</a:t>
            </a:r>
          </a:p>
        </p:txBody>
      </p:sp>
      <p:pic>
        <p:nvPicPr>
          <p:cNvPr id="5" name="Picture 4">
            <a:extLst>
              <a:ext uri="{FF2B5EF4-FFF2-40B4-BE49-F238E27FC236}">
                <a16:creationId xmlns:a16="http://schemas.microsoft.com/office/drawing/2014/main" id="{F401A647-68E3-4A17-83AB-C36816181A4C}"/>
              </a:ext>
            </a:extLst>
          </p:cNvPr>
          <p:cNvPicPr>
            <a:picLocks noChangeAspect="1"/>
          </p:cNvPicPr>
          <p:nvPr/>
        </p:nvPicPr>
        <p:blipFill rotWithShape="1">
          <a:blip r:embed="rId12">
            <a:extLst>
              <a:ext uri="{28A0092B-C50C-407E-A947-70E740481C1C}">
                <a14:useLocalDpi xmlns:a14="http://schemas.microsoft.com/office/drawing/2010/main" val="0"/>
              </a:ext>
            </a:extLst>
          </a:blip>
          <a:srcRect t="34330" b="37099"/>
          <a:stretch/>
        </p:blipFill>
        <p:spPr>
          <a:xfrm>
            <a:off x="2468717" y="1161329"/>
            <a:ext cx="7268547" cy="1046802"/>
          </a:xfrm>
          <a:prstGeom prst="rect">
            <a:avLst/>
          </a:prstGeom>
          <a:effectLst>
            <a:reflection stA="0" endPos="65000" dir="5400000" sy="-100000" algn="bl" rotWithShape="0"/>
          </a:effectLst>
        </p:spPr>
      </p:pic>
      <p:sp>
        <p:nvSpPr>
          <p:cNvPr id="6" name="TextBox 5">
            <a:extLst>
              <a:ext uri="{FF2B5EF4-FFF2-40B4-BE49-F238E27FC236}">
                <a16:creationId xmlns:a16="http://schemas.microsoft.com/office/drawing/2014/main" id="{C1EE540F-4AAB-40CC-A916-59ED1B135FDB}"/>
              </a:ext>
            </a:extLst>
          </p:cNvPr>
          <p:cNvSpPr txBox="1"/>
          <p:nvPr/>
        </p:nvSpPr>
        <p:spPr>
          <a:xfrm>
            <a:off x="2454736" y="2321004"/>
            <a:ext cx="7282528" cy="738664"/>
          </a:xfrm>
          <a:prstGeom prst="rect">
            <a:avLst/>
          </a:prstGeom>
          <a:noFill/>
        </p:spPr>
        <p:txBody>
          <a:bodyPr wrap="square" rtlCol="0">
            <a:spAutoFit/>
          </a:bodyPr>
          <a:lstStyle/>
          <a:p>
            <a:pPr algn="ctr"/>
            <a:r>
              <a:rPr lang="en-US" sz="1400" dirty="0">
                <a:solidFill>
                  <a:schemeClr val="accent6">
                    <a:lumMod val="60000"/>
                    <a:lumOff val="40000"/>
                  </a:schemeClr>
                </a:solidFill>
              </a:rPr>
              <a:t>Join the fun at:</a:t>
            </a:r>
          </a:p>
          <a:p>
            <a:pPr algn="ctr"/>
            <a:r>
              <a:rPr lang="en-US" sz="2800" dirty="0">
                <a:solidFill>
                  <a:schemeClr val="bg1"/>
                </a:solidFill>
              </a:rPr>
              <a:t>GreatLakesTouhou.com</a:t>
            </a:r>
          </a:p>
        </p:txBody>
      </p:sp>
    </p:spTree>
    <p:extLst>
      <p:ext uri="{BB962C8B-B14F-4D97-AF65-F5344CB8AC3E}">
        <p14:creationId xmlns:p14="http://schemas.microsoft.com/office/powerpoint/2010/main" val="198683009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DA8FBE-C2BA-4605-9C14-75457FD9C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8652" y="475989"/>
            <a:ext cx="7874696" cy="5906022"/>
          </a:xfrm>
          <a:prstGeom prst="rect">
            <a:avLst/>
          </a:prstGeom>
          <a:effectLst>
            <a:reflection endPos="0" dir="5400000" sy="-100000" algn="bl" rotWithShape="0"/>
          </a:effectLst>
        </p:spPr>
      </p:pic>
    </p:spTree>
    <p:extLst>
      <p:ext uri="{BB962C8B-B14F-4D97-AF65-F5344CB8AC3E}">
        <p14:creationId xmlns:p14="http://schemas.microsoft.com/office/powerpoint/2010/main" val="423368804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34A03-E907-4AB2-8AF7-AACD28476B5E}"/>
              </a:ext>
            </a:extLst>
          </p:cNvPr>
          <p:cNvSpPr txBox="1"/>
          <p:nvPr/>
        </p:nvSpPr>
        <p:spPr>
          <a:xfrm>
            <a:off x="803555" y="915470"/>
            <a:ext cx="6304155" cy="5509200"/>
          </a:xfrm>
          <a:prstGeom prst="rect">
            <a:avLst/>
          </a:prstGeom>
          <a:noFill/>
        </p:spPr>
        <p:txBody>
          <a:bodyPr wrap="square" rtlCol="0">
            <a:spAutoFit/>
          </a:bodyPr>
          <a:lstStyle/>
          <a:p>
            <a:r>
              <a:rPr lang="en-US" altLang="ja-JP" sz="3200" dirty="0">
                <a:solidFill>
                  <a:schemeClr val="bg1"/>
                </a:solidFill>
              </a:rPr>
              <a:t>Web Presence:</a:t>
            </a:r>
            <a:endParaRPr lang="en-US" sz="3200" dirty="0">
              <a:solidFill>
                <a:schemeClr val="bg1"/>
              </a:solidFill>
              <a:hlinkClick r:id="rId4"/>
            </a:endParaRPr>
          </a:p>
          <a:p>
            <a:r>
              <a:rPr lang="en-US" sz="3200" dirty="0">
                <a:solidFill>
                  <a:schemeClr val="bg1"/>
                </a:solidFill>
                <a:hlinkClick r:id="rId4"/>
              </a:rPr>
              <a:t>https://www16.big.or.jp/~zun/</a:t>
            </a:r>
            <a:br>
              <a:rPr lang="en-US" sz="3200" dirty="0">
                <a:solidFill>
                  <a:schemeClr val="bg1"/>
                </a:solidFill>
                <a:hlinkClick r:id="rId4"/>
              </a:rPr>
            </a:br>
            <a:r>
              <a:rPr lang="en-US" sz="3200" dirty="0">
                <a:solidFill>
                  <a:schemeClr val="bg1"/>
                </a:solidFill>
                <a:hlinkClick r:id="rId4"/>
              </a:rPr>
              <a:t>https://twitter.com/korindo</a:t>
            </a:r>
            <a:br>
              <a:rPr lang="en-US" sz="3200" dirty="0">
                <a:solidFill>
                  <a:schemeClr val="bg1"/>
                </a:solidFill>
              </a:rPr>
            </a:br>
            <a:endParaRPr lang="en-US" sz="3200" dirty="0">
              <a:solidFill>
                <a:schemeClr val="bg1"/>
              </a:solidFill>
            </a:endParaRPr>
          </a:p>
          <a:p>
            <a:r>
              <a:rPr lang="en-US" sz="3200" dirty="0">
                <a:solidFill>
                  <a:schemeClr val="bg1"/>
                </a:solidFill>
              </a:rPr>
              <a:t>Key facts:</a:t>
            </a:r>
          </a:p>
          <a:p>
            <a:pPr marL="285750" indent="-285750">
              <a:buFont typeface="Arial" panose="020B0604020202020204" pitchFamily="34" charset="0"/>
              <a:buChar char="•"/>
            </a:pPr>
            <a:r>
              <a:rPr lang="en-US" sz="3200" dirty="0">
                <a:solidFill>
                  <a:schemeClr val="bg1"/>
                </a:solidFill>
              </a:rPr>
              <a:t>Former Employee of Taito Corporation</a:t>
            </a:r>
          </a:p>
          <a:p>
            <a:pPr marL="285750" indent="-285750">
              <a:buFont typeface="Arial" panose="020B0604020202020204" pitchFamily="34" charset="0"/>
              <a:buChar char="•"/>
            </a:pPr>
            <a:r>
              <a:rPr lang="en-US" sz="3200" dirty="0">
                <a:solidFill>
                  <a:schemeClr val="bg1"/>
                </a:solidFill>
              </a:rPr>
              <a:t>Musician</a:t>
            </a:r>
          </a:p>
          <a:p>
            <a:pPr marL="285750" indent="-285750">
              <a:buFont typeface="Arial" panose="020B0604020202020204" pitchFamily="34" charset="0"/>
              <a:buChar char="•"/>
            </a:pPr>
            <a:r>
              <a:rPr lang="en-US" sz="3200" dirty="0">
                <a:solidFill>
                  <a:schemeClr val="bg1"/>
                </a:solidFill>
              </a:rPr>
              <a:t>Game Developer</a:t>
            </a:r>
          </a:p>
          <a:p>
            <a:pPr marL="285750" indent="-285750">
              <a:buFont typeface="Arial" panose="020B0604020202020204" pitchFamily="34" charset="0"/>
              <a:buChar char="•"/>
            </a:pPr>
            <a:r>
              <a:rPr lang="en-US" sz="3200" dirty="0">
                <a:solidFill>
                  <a:schemeClr val="bg1"/>
                </a:solidFill>
              </a:rPr>
              <a:t>Beer Enthusiast</a:t>
            </a:r>
          </a:p>
          <a:p>
            <a:pPr marL="285750" indent="-285750">
              <a:buFont typeface="Arial" panose="020B0604020202020204" pitchFamily="34" charset="0"/>
              <a:buChar char="•"/>
            </a:pPr>
            <a:r>
              <a:rPr lang="en-US" sz="3200" dirty="0">
                <a:solidFill>
                  <a:schemeClr val="bg1"/>
                </a:solidFill>
              </a:rPr>
              <a:t>Family Man</a:t>
            </a:r>
          </a:p>
        </p:txBody>
      </p:sp>
      <p:sp>
        <p:nvSpPr>
          <p:cNvPr id="4" name="TextBox 3">
            <a:extLst>
              <a:ext uri="{FF2B5EF4-FFF2-40B4-BE49-F238E27FC236}">
                <a16:creationId xmlns:a16="http://schemas.microsoft.com/office/drawing/2014/main" id="{53E158C1-6FDF-4FA8-A203-5A5ED6EB2A95}"/>
              </a:ext>
            </a:extLst>
          </p:cNvPr>
          <p:cNvSpPr txBox="1"/>
          <p:nvPr/>
        </p:nvSpPr>
        <p:spPr>
          <a:xfrm>
            <a:off x="1300294" y="207584"/>
            <a:ext cx="9605394" cy="707886"/>
          </a:xfrm>
          <a:prstGeom prst="rect">
            <a:avLst/>
          </a:prstGeom>
          <a:noFill/>
        </p:spPr>
        <p:txBody>
          <a:bodyPr wrap="square" rtlCol="0">
            <a:spAutoFit/>
          </a:bodyPr>
          <a:lstStyle/>
          <a:p>
            <a:pPr algn="ctr"/>
            <a:r>
              <a:rPr lang="en-US" sz="4000" dirty="0">
                <a:solidFill>
                  <a:schemeClr val="bg1"/>
                </a:solidFill>
                <a:effectLst>
                  <a:glow rad="63500">
                    <a:schemeClr val="accent3">
                      <a:satMod val="175000"/>
                      <a:alpha val="40000"/>
                    </a:schemeClr>
                  </a:glow>
                  <a:outerShdw blurRad="38100" dist="38100" dir="2700000" algn="tl">
                    <a:schemeClr val="accent5"/>
                  </a:outerShdw>
                  <a:reflection blurRad="63500" stA="24000" endPos="65000" dist="25400" dir="5400000" sy="-100000" algn="bl" rotWithShape="0"/>
                </a:effectLst>
              </a:rPr>
              <a:t>About ZUN</a:t>
            </a:r>
          </a:p>
        </p:txBody>
      </p:sp>
      <p:sp>
        <p:nvSpPr>
          <p:cNvPr id="3" name="TextBox 2">
            <a:extLst>
              <a:ext uri="{FF2B5EF4-FFF2-40B4-BE49-F238E27FC236}">
                <a16:creationId xmlns:a16="http://schemas.microsoft.com/office/drawing/2014/main" id="{B831B22C-D0F1-451E-8051-01B8A18E8617}"/>
              </a:ext>
            </a:extLst>
          </p:cNvPr>
          <p:cNvSpPr txBox="1"/>
          <p:nvPr/>
        </p:nvSpPr>
        <p:spPr>
          <a:xfrm>
            <a:off x="8236368" y="4963119"/>
            <a:ext cx="2669320" cy="215444"/>
          </a:xfrm>
          <a:prstGeom prst="rect">
            <a:avLst/>
          </a:prstGeom>
          <a:noFill/>
        </p:spPr>
        <p:txBody>
          <a:bodyPr wrap="none" rtlCol="0">
            <a:spAutoFit/>
          </a:bodyPr>
          <a:lstStyle/>
          <a:p>
            <a:r>
              <a:rPr lang="en-US" sz="800" dirty="0">
                <a:solidFill>
                  <a:schemeClr val="bg1"/>
                </a:solidFill>
              </a:rPr>
              <a:t>https://twitter.com/korindo/status/1050612816435019776</a:t>
            </a:r>
          </a:p>
        </p:txBody>
      </p:sp>
      <p:pic>
        <p:nvPicPr>
          <p:cNvPr id="6" name="Picture 5">
            <a:extLst>
              <a:ext uri="{FF2B5EF4-FFF2-40B4-BE49-F238E27FC236}">
                <a16:creationId xmlns:a16="http://schemas.microsoft.com/office/drawing/2014/main" id="{94C55E0E-4B3A-49CD-AC80-3067B03102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0733" y="1110342"/>
            <a:ext cx="3852777" cy="3852777"/>
          </a:xfrm>
          <a:prstGeom prst="rect">
            <a:avLst/>
          </a:prstGeom>
          <a:effectLst>
            <a:reflection endPos="0" dir="5400000" sy="-100000" algn="bl" rotWithShape="0"/>
          </a:effectLst>
        </p:spPr>
      </p:pic>
    </p:spTree>
    <p:extLst>
      <p:ext uri="{BB962C8B-B14F-4D97-AF65-F5344CB8AC3E}">
        <p14:creationId xmlns:p14="http://schemas.microsoft.com/office/powerpoint/2010/main" val="205458280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34A03-E907-4AB2-8AF7-AACD28476B5E}"/>
              </a:ext>
            </a:extLst>
          </p:cNvPr>
          <p:cNvSpPr txBox="1"/>
          <p:nvPr/>
        </p:nvSpPr>
        <p:spPr>
          <a:xfrm>
            <a:off x="1293303" y="1060736"/>
            <a:ext cx="9605394" cy="1200329"/>
          </a:xfrm>
          <a:prstGeom prst="rect">
            <a:avLst/>
          </a:prstGeom>
          <a:noFill/>
        </p:spPr>
        <p:txBody>
          <a:bodyPr wrap="square" rtlCol="0">
            <a:spAutoFit/>
          </a:bodyPr>
          <a:lstStyle/>
          <a:p>
            <a:r>
              <a:rPr lang="en-US" sz="2400" dirty="0">
                <a:solidFill>
                  <a:schemeClr val="bg1"/>
                </a:solidFill>
              </a:rPr>
              <a:t>His characters, mostly come from the concept of </a:t>
            </a:r>
            <a:r>
              <a:rPr lang="en-US" sz="2400" i="1" dirty="0" err="1">
                <a:solidFill>
                  <a:schemeClr val="bg1"/>
                </a:solidFill>
              </a:rPr>
              <a:t>moe</a:t>
            </a:r>
            <a:r>
              <a:rPr lang="en-US" sz="2400" i="1" dirty="0">
                <a:solidFill>
                  <a:schemeClr val="bg1"/>
                </a:solidFill>
              </a:rPr>
              <a:t> </a:t>
            </a:r>
            <a:r>
              <a:rPr lang="en-US" sz="2400" i="1" dirty="0" err="1">
                <a:solidFill>
                  <a:schemeClr val="bg1"/>
                </a:solidFill>
              </a:rPr>
              <a:t>gijinka</a:t>
            </a:r>
            <a:r>
              <a:rPr lang="en-US" sz="2400" dirty="0">
                <a:solidFill>
                  <a:schemeClr val="bg1"/>
                </a:solidFill>
              </a:rPr>
              <a:t>, which is the act of taking something normally not cute, and personifying it as something cute and relatable.</a:t>
            </a:r>
          </a:p>
        </p:txBody>
      </p:sp>
      <p:sp>
        <p:nvSpPr>
          <p:cNvPr id="4" name="TextBox 3">
            <a:extLst>
              <a:ext uri="{FF2B5EF4-FFF2-40B4-BE49-F238E27FC236}">
                <a16:creationId xmlns:a16="http://schemas.microsoft.com/office/drawing/2014/main" id="{53E158C1-6FDF-4FA8-A203-5A5ED6EB2A95}"/>
              </a:ext>
            </a:extLst>
          </p:cNvPr>
          <p:cNvSpPr txBox="1"/>
          <p:nvPr/>
        </p:nvSpPr>
        <p:spPr>
          <a:xfrm>
            <a:off x="1300294" y="207584"/>
            <a:ext cx="9605394" cy="707886"/>
          </a:xfrm>
          <a:prstGeom prst="rect">
            <a:avLst/>
          </a:prstGeom>
          <a:noFill/>
        </p:spPr>
        <p:txBody>
          <a:bodyPr wrap="square" rtlCol="0">
            <a:spAutoFit/>
          </a:bodyPr>
          <a:lstStyle/>
          <a:p>
            <a:pPr algn="ctr"/>
            <a:r>
              <a:rPr lang="en-US" sz="4000" dirty="0">
                <a:solidFill>
                  <a:schemeClr val="bg1"/>
                </a:solidFill>
                <a:effectLst>
                  <a:glow rad="63500">
                    <a:schemeClr val="accent3">
                      <a:satMod val="175000"/>
                      <a:alpha val="40000"/>
                    </a:schemeClr>
                  </a:glow>
                  <a:outerShdw blurRad="38100" dist="38100" dir="2700000" algn="tl">
                    <a:schemeClr val="accent5"/>
                  </a:outerShdw>
                  <a:reflection blurRad="63500" stA="24000" endPos="65000" dist="25400" dir="5400000" sy="-100000" algn="bl" rotWithShape="0"/>
                </a:effectLst>
              </a:rPr>
              <a:t>Characters?</a:t>
            </a:r>
          </a:p>
        </p:txBody>
      </p:sp>
      <p:sp>
        <p:nvSpPr>
          <p:cNvPr id="3" name="TextBox 2">
            <a:extLst>
              <a:ext uri="{FF2B5EF4-FFF2-40B4-BE49-F238E27FC236}">
                <a16:creationId xmlns:a16="http://schemas.microsoft.com/office/drawing/2014/main" id="{A27CD3EA-6F95-4F6E-9106-D6FAF0E52F6E}"/>
              </a:ext>
            </a:extLst>
          </p:cNvPr>
          <p:cNvSpPr txBox="1"/>
          <p:nvPr/>
        </p:nvSpPr>
        <p:spPr>
          <a:xfrm>
            <a:off x="7053797" y="6657280"/>
            <a:ext cx="3837910" cy="215444"/>
          </a:xfrm>
          <a:prstGeom prst="rect">
            <a:avLst/>
          </a:prstGeom>
          <a:noFill/>
        </p:spPr>
        <p:txBody>
          <a:bodyPr wrap="none" rtlCol="0">
            <a:spAutoFit/>
          </a:bodyPr>
          <a:lstStyle/>
          <a:p>
            <a:r>
              <a:rPr lang="en-US" sz="800" dirty="0">
                <a:solidFill>
                  <a:schemeClr val="bg1"/>
                </a:solidFill>
              </a:rPr>
              <a:t>Source: https://www.pixiv.net/member_illust.php?mode=medium&amp;illust_id=72412035</a:t>
            </a:r>
          </a:p>
        </p:txBody>
      </p:sp>
      <p:pic>
        <p:nvPicPr>
          <p:cNvPr id="8" name="Picture 7">
            <a:extLst>
              <a:ext uri="{FF2B5EF4-FFF2-40B4-BE49-F238E27FC236}">
                <a16:creationId xmlns:a16="http://schemas.microsoft.com/office/drawing/2014/main" id="{F19CBD02-705A-4F27-974B-459C82A9B3B1}"/>
              </a:ext>
            </a:extLst>
          </p:cNvPr>
          <p:cNvPicPr>
            <a:picLocks noChangeAspect="1"/>
          </p:cNvPicPr>
          <p:nvPr/>
        </p:nvPicPr>
        <p:blipFill rotWithShape="1">
          <a:blip r:embed="rId4">
            <a:extLst>
              <a:ext uri="{28A0092B-C50C-407E-A947-70E740481C1C}">
                <a14:useLocalDpi xmlns:a14="http://schemas.microsoft.com/office/drawing/2010/main" val="0"/>
              </a:ext>
            </a:extLst>
          </a:blip>
          <a:srcRect r="20821"/>
          <a:stretch/>
        </p:blipFill>
        <p:spPr>
          <a:xfrm>
            <a:off x="7712875" y="2705878"/>
            <a:ext cx="3054579" cy="3936678"/>
          </a:xfrm>
          <a:prstGeom prst="rect">
            <a:avLst/>
          </a:prstGeom>
        </p:spPr>
      </p:pic>
      <p:sp>
        <p:nvSpPr>
          <p:cNvPr id="9" name="TextBox 8">
            <a:extLst>
              <a:ext uri="{FF2B5EF4-FFF2-40B4-BE49-F238E27FC236}">
                <a16:creationId xmlns:a16="http://schemas.microsoft.com/office/drawing/2014/main" id="{7D1AB4D3-F85D-4EAC-AD96-F9070EF86FBC}"/>
              </a:ext>
            </a:extLst>
          </p:cNvPr>
          <p:cNvSpPr txBox="1"/>
          <p:nvPr/>
        </p:nvSpPr>
        <p:spPr>
          <a:xfrm>
            <a:off x="4063620" y="2757304"/>
            <a:ext cx="3649255" cy="3785652"/>
          </a:xfrm>
          <a:prstGeom prst="rect">
            <a:avLst/>
          </a:prstGeom>
          <a:noFill/>
        </p:spPr>
        <p:txBody>
          <a:bodyPr wrap="square" rtlCol="0">
            <a:spAutoFit/>
          </a:bodyPr>
          <a:lstStyle/>
          <a:p>
            <a:pPr algn="ctr"/>
            <a:r>
              <a:rPr lang="en-US" sz="2400" dirty="0">
                <a:solidFill>
                  <a:schemeClr val="bg1"/>
                </a:solidFill>
              </a:rPr>
              <a:t>There are over 150 different characters.</a:t>
            </a:r>
          </a:p>
          <a:p>
            <a:pPr algn="ctr"/>
            <a:endParaRPr lang="en-US" sz="2400" dirty="0">
              <a:solidFill>
                <a:schemeClr val="bg1"/>
              </a:solidFill>
            </a:endParaRPr>
          </a:p>
          <a:p>
            <a:pPr algn="ctr"/>
            <a:r>
              <a:rPr lang="en-US" sz="2400" dirty="0">
                <a:solidFill>
                  <a:schemeClr val="bg1"/>
                </a:solidFill>
              </a:rPr>
              <a:t>Two main recurring characters:</a:t>
            </a:r>
          </a:p>
          <a:p>
            <a:pPr algn="ctr"/>
            <a:r>
              <a:rPr lang="en-US" altLang="ja-JP" sz="2400" dirty="0" err="1">
                <a:solidFill>
                  <a:schemeClr val="bg1"/>
                </a:solidFill>
              </a:rPr>
              <a:t>Reimu</a:t>
            </a:r>
            <a:r>
              <a:rPr lang="en-US" altLang="ja-JP" sz="2400" dirty="0">
                <a:solidFill>
                  <a:schemeClr val="bg1"/>
                </a:solidFill>
              </a:rPr>
              <a:t> Hakurei</a:t>
            </a:r>
            <a:br>
              <a:rPr lang="en-US" sz="2400" dirty="0">
                <a:solidFill>
                  <a:schemeClr val="bg1"/>
                </a:solidFill>
              </a:rPr>
            </a:br>
            <a:r>
              <a:rPr lang="en-US" sz="2400" dirty="0">
                <a:solidFill>
                  <a:schemeClr val="bg1"/>
                </a:solidFill>
              </a:rPr>
              <a:t>Marisa</a:t>
            </a:r>
            <a:r>
              <a:rPr lang="ja-JP" altLang="en-US" sz="2400" dirty="0">
                <a:solidFill>
                  <a:schemeClr val="bg1"/>
                </a:solidFill>
              </a:rPr>
              <a:t> </a:t>
            </a:r>
            <a:r>
              <a:rPr lang="en-US" altLang="ja-JP" sz="2400" dirty="0" err="1">
                <a:solidFill>
                  <a:schemeClr val="bg1"/>
                </a:solidFill>
              </a:rPr>
              <a:t>Kirasame</a:t>
            </a:r>
            <a:endParaRPr lang="en-US" altLang="ja-JP" sz="2400" dirty="0">
              <a:solidFill>
                <a:schemeClr val="bg1"/>
              </a:solidFill>
            </a:endParaRPr>
          </a:p>
          <a:p>
            <a:pPr algn="ctr"/>
            <a:endParaRPr lang="en-US" altLang="ja-JP" sz="2400" dirty="0">
              <a:solidFill>
                <a:schemeClr val="bg1"/>
              </a:solidFill>
            </a:endParaRPr>
          </a:p>
          <a:p>
            <a:pPr algn="ctr"/>
            <a:r>
              <a:rPr lang="en-US" altLang="ja-JP" sz="2400" dirty="0">
                <a:solidFill>
                  <a:schemeClr val="bg1"/>
                </a:solidFill>
              </a:rPr>
              <a:t>Unlike most of the others, they are Human.</a:t>
            </a:r>
          </a:p>
        </p:txBody>
      </p:sp>
      <p:sp>
        <p:nvSpPr>
          <p:cNvPr id="10" name="TextBox 9">
            <a:extLst>
              <a:ext uri="{FF2B5EF4-FFF2-40B4-BE49-F238E27FC236}">
                <a16:creationId xmlns:a16="http://schemas.microsoft.com/office/drawing/2014/main" id="{760168A1-0F86-413D-BDF9-05CFDD70442D}"/>
              </a:ext>
            </a:extLst>
          </p:cNvPr>
          <p:cNvSpPr txBox="1"/>
          <p:nvPr/>
        </p:nvSpPr>
        <p:spPr>
          <a:xfrm>
            <a:off x="1322737" y="6632113"/>
            <a:ext cx="3815468" cy="215444"/>
          </a:xfrm>
          <a:prstGeom prst="rect">
            <a:avLst/>
          </a:prstGeom>
          <a:noFill/>
        </p:spPr>
        <p:txBody>
          <a:bodyPr wrap="none" rtlCol="0">
            <a:spAutoFit/>
          </a:bodyPr>
          <a:lstStyle/>
          <a:p>
            <a:r>
              <a:rPr lang="en-US" sz="800" dirty="0">
                <a:solidFill>
                  <a:schemeClr val="bg1"/>
                </a:solidFill>
              </a:rPr>
              <a:t>Source: https://www.pixiv.net/member_illust.php?mode=medium&amp;illust_id=70939576</a:t>
            </a:r>
          </a:p>
        </p:txBody>
      </p:sp>
      <p:pic>
        <p:nvPicPr>
          <p:cNvPr id="12" name="Picture 11">
            <a:extLst>
              <a:ext uri="{FF2B5EF4-FFF2-40B4-BE49-F238E27FC236}">
                <a16:creationId xmlns:a16="http://schemas.microsoft.com/office/drawing/2014/main" id="{70D1EA35-497D-4B98-B17C-4CA478467B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4546" y="2757304"/>
            <a:ext cx="2639075" cy="3895313"/>
          </a:xfrm>
          <a:prstGeom prst="rect">
            <a:avLst/>
          </a:prstGeom>
        </p:spPr>
      </p:pic>
    </p:spTree>
    <p:extLst>
      <p:ext uri="{BB962C8B-B14F-4D97-AF65-F5344CB8AC3E}">
        <p14:creationId xmlns:p14="http://schemas.microsoft.com/office/powerpoint/2010/main" val="202526871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https://raikou2.donmai.us/5e/91/__okiku_konpaku_youmu_reisen_udongein_inaba_watatsuki_no_toyohime_watatsuki_no_yorihime_and_etc_touhou_drawn_by_uranaishi_miraura__5e913579a88f8be526380f82b69d2409.jpg">
            <a:extLst>
              <a:ext uri="{FF2B5EF4-FFF2-40B4-BE49-F238E27FC236}">
                <a16:creationId xmlns:a16="http://schemas.microsoft.com/office/drawing/2014/main" id="{D31CA117-14AF-4BD5-ACA1-2F74710249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836" y="66917"/>
            <a:ext cx="9496327" cy="6724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61534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E158C1-6FDF-4FA8-A203-5A5ED6EB2A95}"/>
              </a:ext>
            </a:extLst>
          </p:cNvPr>
          <p:cNvSpPr txBox="1"/>
          <p:nvPr/>
        </p:nvSpPr>
        <p:spPr>
          <a:xfrm>
            <a:off x="1300294" y="207584"/>
            <a:ext cx="9605394" cy="707886"/>
          </a:xfrm>
          <a:prstGeom prst="rect">
            <a:avLst/>
          </a:prstGeom>
          <a:noFill/>
          <a:effectLst>
            <a:reflection stA="0" dir="5400000" sy="-100000" algn="bl" rotWithShape="0"/>
          </a:effectLst>
        </p:spPr>
        <p:txBody>
          <a:bodyPr wrap="square" rtlCol="0">
            <a:spAutoFit/>
          </a:bodyPr>
          <a:lstStyle/>
          <a:p>
            <a:pPr algn="ctr"/>
            <a:r>
              <a:rPr lang="en-US" sz="4000" dirty="0">
                <a:solidFill>
                  <a:schemeClr val="bg1"/>
                </a:solidFill>
                <a:effectLst>
                  <a:glow rad="63500">
                    <a:schemeClr val="accent3">
                      <a:satMod val="175000"/>
                      <a:alpha val="40000"/>
                    </a:schemeClr>
                  </a:glow>
                  <a:outerShdw blurRad="38100" dist="38100" dir="2700000" algn="tl">
                    <a:schemeClr val="accent5"/>
                  </a:outerShdw>
                  <a:reflection blurRad="63500" stA="24000" endPos="65000" dist="25400" dir="5400000" sy="-100000" algn="bl" rotWithShape="0"/>
                </a:effectLst>
              </a:rPr>
              <a:t>PC 98 Era (1996-1998)</a:t>
            </a:r>
          </a:p>
        </p:txBody>
      </p:sp>
      <p:sp>
        <p:nvSpPr>
          <p:cNvPr id="3" name="TextBox 2">
            <a:extLst>
              <a:ext uri="{FF2B5EF4-FFF2-40B4-BE49-F238E27FC236}">
                <a16:creationId xmlns:a16="http://schemas.microsoft.com/office/drawing/2014/main" id="{A27CD3EA-6F95-4F6E-9106-D6FAF0E52F6E}"/>
              </a:ext>
            </a:extLst>
          </p:cNvPr>
          <p:cNvSpPr txBox="1"/>
          <p:nvPr/>
        </p:nvSpPr>
        <p:spPr>
          <a:xfrm>
            <a:off x="9713593" y="4551517"/>
            <a:ext cx="2220480" cy="215444"/>
          </a:xfrm>
          <a:prstGeom prst="rect">
            <a:avLst/>
          </a:prstGeom>
          <a:noFill/>
        </p:spPr>
        <p:txBody>
          <a:bodyPr wrap="none" rtlCol="0">
            <a:spAutoFit/>
          </a:bodyPr>
          <a:lstStyle/>
          <a:p>
            <a:r>
              <a:rPr lang="en-US" sz="800" dirty="0">
                <a:solidFill>
                  <a:schemeClr val="bg1"/>
                </a:solidFill>
              </a:rPr>
              <a:t>Source: https://necretro.org/File:PC9800_set.jpg</a:t>
            </a:r>
          </a:p>
        </p:txBody>
      </p:sp>
      <p:pic>
        <p:nvPicPr>
          <p:cNvPr id="2050" name="Picture 2" descr="File:PC9800 set.jpg">
            <a:extLst>
              <a:ext uri="{FF2B5EF4-FFF2-40B4-BE49-F238E27FC236}">
                <a16:creationId xmlns:a16="http://schemas.microsoft.com/office/drawing/2014/main" id="{F2A7291A-2596-4101-AA16-B93BE459F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433" y="915470"/>
            <a:ext cx="4037576" cy="3571188"/>
          </a:xfrm>
          <a:prstGeom prst="rect">
            <a:avLst/>
          </a:prstGeom>
          <a:noFill/>
          <a:effectLst>
            <a:reflection stA="0"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7534A03-E907-4AB2-8AF7-AACD28476B5E}"/>
              </a:ext>
            </a:extLst>
          </p:cNvPr>
          <p:cNvSpPr txBox="1"/>
          <p:nvPr/>
        </p:nvSpPr>
        <p:spPr>
          <a:xfrm>
            <a:off x="454427" y="1511558"/>
            <a:ext cx="5954612" cy="2677656"/>
          </a:xfrm>
          <a:prstGeom prst="rect">
            <a:avLst/>
          </a:prstGeom>
          <a:noFill/>
        </p:spPr>
        <p:txBody>
          <a:bodyPr wrap="square" rtlCol="0">
            <a:spAutoFit/>
          </a:bodyPr>
          <a:lstStyle/>
          <a:p>
            <a:r>
              <a:rPr lang="en-US" altLang="ja-JP" sz="2800" dirty="0">
                <a:solidFill>
                  <a:schemeClr val="bg1"/>
                </a:solidFill>
              </a:rPr>
              <a:t>1.</a:t>
            </a:r>
            <a:r>
              <a:rPr lang="ja-JP" altLang="en-US" sz="2800" dirty="0">
                <a:solidFill>
                  <a:schemeClr val="bg1"/>
                </a:solidFill>
              </a:rPr>
              <a:t> </a:t>
            </a:r>
            <a:r>
              <a:rPr lang="en-US" sz="2800" dirty="0">
                <a:solidFill>
                  <a:schemeClr val="bg1"/>
                </a:solidFill>
              </a:rPr>
              <a:t>Highly Responsive to Prayers</a:t>
            </a:r>
          </a:p>
          <a:p>
            <a:pPr algn="r"/>
            <a:r>
              <a:rPr lang="en-US" sz="800" b="1" dirty="0">
                <a:solidFill>
                  <a:schemeClr val="bg1"/>
                </a:solidFill>
              </a:rPr>
              <a:t>	</a:t>
            </a:r>
            <a:r>
              <a:rPr lang="en-US" sz="1400" b="1" dirty="0">
                <a:solidFill>
                  <a:schemeClr val="bg1"/>
                </a:solidFill>
              </a:rPr>
              <a:t>(Break Out Game)</a:t>
            </a:r>
          </a:p>
          <a:p>
            <a:r>
              <a:rPr lang="en-US" altLang="ja-JP" sz="2800" dirty="0">
                <a:solidFill>
                  <a:schemeClr val="bg1"/>
                </a:solidFill>
              </a:rPr>
              <a:t>2. </a:t>
            </a:r>
            <a:r>
              <a:rPr lang="en-US" sz="2800" dirty="0">
                <a:solidFill>
                  <a:schemeClr val="bg1"/>
                </a:solidFill>
              </a:rPr>
              <a:t>Story of Eastern Wonderland</a:t>
            </a:r>
          </a:p>
          <a:p>
            <a:r>
              <a:rPr lang="en-US" altLang="ja-JP" sz="2800" dirty="0">
                <a:solidFill>
                  <a:schemeClr val="bg1"/>
                </a:solidFill>
              </a:rPr>
              <a:t>3. </a:t>
            </a:r>
            <a:r>
              <a:rPr lang="en-US" sz="2800" dirty="0">
                <a:solidFill>
                  <a:schemeClr val="bg1"/>
                </a:solidFill>
              </a:rPr>
              <a:t>Phantasmagoria of Dim. Dream</a:t>
            </a:r>
          </a:p>
          <a:p>
            <a:pPr algn="r"/>
            <a:r>
              <a:rPr lang="en-US" sz="800" b="1" dirty="0">
                <a:solidFill>
                  <a:schemeClr val="bg1"/>
                </a:solidFill>
              </a:rPr>
              <a:t>	</a:t>
            </a:r>
            <a:r>
              <a:rPr lang="en-US" sz="1400" b="1" dirty="0">
                <a:solidFill>
                  <a:schemeClr val="bg1"/>
                </a:solidFill>
              </a:rPr>
              <a:t>(Versus Game)</a:t>
            </a:r>
          </a:p>
          <a:p>
            <a:r>
              <a:rPr lang="en-US" altLang="ja-JP" sz="2800" dirty="0">
                <a:solidFill>
                  <a:schemeClr val="bg1"/>
                </a:solidFill>
              </a:rPr>
              <a:t>4. </a:t>
            </a:r>
            <a:r>
              <a:rPr lang="en-US" sz="2800" dirty="0">
                <a:solidFill>
                  <a:schemeClr val="bg1"/>
                </a:solidFill>
              </a:rPr>
              <a:t>Lotus Land Story</a:t>
            </a:r>
          </a:p>
          <a:p>
            <a:r>
              <a:rPr lang="en-US" altLang="ja-JP" sz="2800" dirty="0">
                <a:solidFill>
                  <a:schemeClr val="bg1"/>
                </a:solidFill>
              </a:rPr>
              <a:t>5. </a:t>
            </a:r>
            <a:r>
              <a:rPr lang="en-US" sz="2800" dirty="0">
                <a:solidFill>
                  <a:schemeClr val="bg1"/>
                </a:solidFill>
              </a:rPr>
              <a:t>Mystic Square</a:t>
            </a:r>
          </a:p>
        </p:txBody>
      </p:sp>
      <p:pic>
        <p:nvPicPr>
          <p:cNvPr id="5" name="Picture 2" descr="https://en.touhouwiki.net/images/thumb/3/3c/Th04TitleScreen.png/400px-Th04TitleScreen.png">
            <a:extLst>
              <a:ext uri="{FF2B5EF4-FFF2-40B4-BE49-F238E27FC236}">
                <a16:creationId xmlns:a16="http://schemas.microsoft.com/office/drawing/2014/main" id="{39BF4C28-DABA-4B2A-A3D2-26865EABB1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0517" y="3528862"/>
            <a:ext cx="4284248" cy="26776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ytimg.com/vi/WgxBdiNTOB0/hqdefault.jpg">
            <a:extLst>
              <a:ext uri="{FF2B5EF4-FFF2-40B4-BE49-F238E27FC236}">
                <a16:creationId xmlns:a16="http://schemas.microsoft.com/office/drawing/2014/main" id="{892CED89-6E09-4A00-B3F3-6BB68F6661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960" y="4079678"/>
            <a:ext cx="3455252" cy="2591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59662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E158C1-6FDF-4FA8-A203-5A5ED6EB2A95}"/>
              </a:ext>
            </a:extLst>
          </p:cNvPr>
          <p:cNvSpPr txBox="1"/>
          <p:nvPr/>
        </p:nvSpPr>
        <p:spPr>
          <a:xfrm>
            <a:off x="1300294" y="207584"/>
            <a:ext cx="9605394" cy="707886"/>
          </a:xfrm>
          <a:prstGeom prst="rect">
            <a:avLst/>
          </a:prstGeom>
          <a:noFill/>
        </p:spPr>
        <p:txBody>
          <a:bodyPr wrap="square" rtlCol="0">
            <a:spAutoFit/>
          </a:bodyPr>
          <a:lstStyle/>
          <a:p>
            <a:pPr algn="ctr"/>
            <a:r>
              <a:rPr lang="en-US" sz="4000" dirty="0">
                <a:solidFill>
                  <a:schemeClr val="bg1"/>
                </a:solidFill>
                <a:effectLst>
                  <a:glow rad="63500">
                    <a:schemeClr val="accent3">
                      <a:satMod val="175000"/>
                      <a:alpha val="40000"/>
                    </a:schemeClr>
                  </a:glow>
                  <a:outerShdw blurRad="38100" dist="38100" dir="2700000" algn="tl">
                    <a:schemeClr val="accent5"/>
                  </a:outerShdw>
                  <a:reflection blurRad="63500" stA="24000" endPos="65000" dist="25400" dir="5400000" sy="-100000" algn="bl" rotWithShape="0"/>
                </a:effectLst>
              </a:rPr>
              <a:t>Early Windows Era (2002-2005)</a:t>
            </a:r>
          </a:p>
        </p:txBody>
      </p:sp>
      <p:pic>
        <p:nvPicPr>
          <p:cNvPr id="9" name="Picture 8">
            <a:extLst>
              <a:ext uri="{FF2B5EF4-FFF2-40B4-BE49-F238E27FC236}">
                <a16:creationId xmlns:a16="http://schemas.microsoft.com/office/drawing/2014/main" id="{B3FE1184-136A-47FC-AFB7-8C62C1FBA2E4}"/>
              </a:ext>
            </a:extLst>
          </p:cNvPr>
          <p:cNvPicPr>
            <a:picLocks noChangeAspect="1"/>
          </p:cNvPicPr>
          <p:nvPr/>
        </p:nvPicPr>
        <p:blipFill>
          <a:blip r:embed="rId3"/>
          <a:stretch>
            <a:fillRect/>
          </a:stretch>
        </p:blipFill>
        <p:spPr>
          <a:xfrm>
            <a:off x="6102991" y="1383100"/>
            <a:ext cx="5366785" cy="4025089"/>
          </a:xfrm>
          <a:prstGeom prst="rect">
            <a:avLst/>
          </a:prstGeom>
          <a:effectLst/>
        </p:spPr>
      </p:pic>
      <p:sp>
        <p:nvSpPr>
          <p:cNvPr id="2" name="TextBox 1">
            <a:extLst>
              <a:ext uri="{FF2B5EF4-FFF2-40B4-BE49-F238E27FC236}">
                <a16:creationId xmlns:a16="http://schemas.microsoft.com/office/drawing/2014/main" id="{27534A03-E907-4AB2-8AF7-AACD28476B5E}"/>
              </a:ext>
            </a:extLst>
          </p:cNvPr>
          <p:cNvSpPr txBox="1"/>
          <p:nvPr/>
        </p:nvSpPr>
        <p:spPr>
          <a:xfrm>
            <a:off x="729216" y="1302765"/>
            <a:ext cx="4795705" cy="4185761"/>
          </a:xfrm>
          <a:prstGeom prst="rect">
            <a:avLst/>
          </a:prstGeom>
          <a:noFill/>
        </p:spPr>
        <p:txBody>
          <a:bodyPr wrap="square" rtlCol="0">
            <a:spAutoFit/>
          </a:bodyPr>
          <a:lstStyle/>
          <a:p>
            <a:r>
              <a:rPr lang="en-US" altLang="ja-JP" sz="2800" dirty="0">
                <a:solidFill>
                  <a:schemeClr val="bg1"/>
                </a:solidFill>
              </a:rPr>
              <a:t>6.</a:t>
            </a:r>
            <a:r>
              <a:rPr lang="ja-JP" altLang="en-US" sz="2800" dirty="0">
                <a:solidFill>
                  <a:schemeClr val="bg1"/>
                </a:solidFill>
              </a:rPr>
              <a:t> </a:t>
            </a:r>
            <a:r>
              <a:rPr lang="en-US" sz="2800" dirty="0">
                <a:solidFill>
                  <a:schemeClr val="bg1"/>
                </a:solidFill>
              </a:rPr>
              <a:t>Embodiment of Scarlet Devil</a:t>
            </a:r>
          </a:p>
          <a:p>
            <a:r>
              <a:rPr lang="en-US" altLang="ja-JP" sz="2800" dirty="0">
                <a:solidFill>
                  <a:schemeClr val="bg1"/>
                </a:solidFill>
              </a:rPr>
              <a:t>7. Perfect Cherry Blossom</a:t>
            </a:r>
          </a:p>
          <a:p>
            <a:r>
              <a:rPr lang="en-US" altLang="ja-JP" sz="2800" dirty="0">
                <a:solidFill>
                  <a:schemeClr val="bg1"/>
                </a:solidFill>
              </a:rPr>
              <a:t>7.5 </a:t>
            </a:r>
            <a:r>
              <a:rPr lang="en-US" sz="2800" dirty="0">
                <a:solidFill>
                  <a:schemeClr val="bg1"/>
                </a:solidFill>
              </a:rPr>
              <a:t>Immaterial And Missing Power</a:t>
            </a:r>
          </a:p>
          <a:p>
            <a:pPr algn="r"/>
            <a:r>
              <a:rPr lang="en-US" sz="1400" dirty="0">
                <a:solidFill>
                  <a:schemeClr val="bg1"/>
                </a:solidFill>
              </a:rPr>
              <a:t>(Fighting Game / Twilight Frontier)</a:t>
            </a:r>
          </a:p>
          <a:p>
            <a:r>
              <a:rPr lang="en-US" altLang="ja-JP" sz="2800" dirty="0">
                <a:solidFill>
                  <a:schemeClr val="bg1"/>
                </a:solidFill>
              </a:rPr>
              <a:t>8. Imperishable Night</a:t>
            </a:r>
          </a:p>
          <a:p>
            <a:r>
              <a:rPr lang="en-US" altLang="ja-JP" sz="2800" dirty="0">
                <a:solidFill>
                  <a:schemeClr val="bg1"/>
                </a:solidFill>
              </a:rPr>
              <a:t>9. </a:t>
            </a:r>
            <a:r>
              <a:rPr lang="en-US" sz="2800" dirty="0">
                <a:solidFill>
                  <a:schemeClr val="bg1"/>
                </a:solidFill>
              </a:rPr>
              <a:t>Phantasmagoria of Flower    View</a:t>
            </a:r>
          </a:p>
          <a:p>
            <a:pPr algn="r"/>
            <a:r>
              <a:rPr lang="en-US" sz="1400" dirty="0">
                <a:solidFill>
                  <a:schemeClr val="bg1"/>
                </a:solidFill>
              </a:rPr>
              <a:t>(Versus Game)</a:t>
            </a:r>
          </a:p>
          <a:p>
            <a:r>
              <a:rPr lang="en-US" altLang="ja-JP" sz="2800" dirty="0">
                <a:solidFill>
                  <a:schemeClr val="bg1"/>
                </a:solidFill>
              </a:rPr>
              <a:t>9.5 Shoot the Bullet</a:t>
            </a:r>
            <a:r>
              <a:rPr lang="en-US" sz="2800" dirty="0">
                <a:solidFill>
                  <a:schemeClr val="bg1"/>
                </a:solidFill>
              </a:rPr>
              <a:t> </a:t>
            </a:r>
          </a:p>
          <a:p>
            <a:pPr algn="r"/>
            <a:r>
              <a:rPr lang="en-US" sz="1400" dirty="0">
                <a:solidFill>
                  <a:schemeClr val="bg1"/>
                </a:solidFill>
              </a:rPr>
              <a:t>(Puzzle Game)</a:t>
            </a:r>
          </a:p>
        </p:txBody>
      </p:sp>
    </p:spTree>
    <p:extLst>
      <p:ext uri="{BB962C8B-B14F-4D97-AF65-F5344CB8AC3E}">
        <p14:creationId xmlns:p14="http://schemas.microsoft.com/office/powerpoint/2010/main" val="49814321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34A03-E907-4AB2-8AF7-AACD28476B5E}"/>
              </a:ext>
            </a:extLst>
          </p:cNvPr>
          <p:cNvSpPr txBox="1"/>
          <p:nvPr/>
        </p:nvSpPr>
        <p:spPr>
          <a:xfrm>
            <a:off x="557697" y="1541324"/>
            <a:ext cx="5243119" cy="4401205"/>
          </a:xfrm>
          <a:prstGeom prst="rect">
            <a:avLst/>
          </a:prstGeom>
          <a:noFill/>
        </p:spPr>
        <p:txBody>
          <a:bodyPr wrap="square" rtlCol="0">
            <a:spAutoFit/>
          </a:bodyPr>
          <a:lstStyle/>
          <a:p>
            <a:r>
              <a:rPr lang="en-US" altLang="ja-JP" sz="2800" dirty="0">
                <a:solidFill>
                  <a:schemeClr val="bg1"/>
                </a:solidFill>
              </a:rPr>
              <a:t>10. </a:t>
            </a:r>
            <a:r>
              <a:rPr lang="en-US" sz="2800" dirty="0">
                <a:solidFill>
                  <a:schemeClr val="bg1"/>
                </a:solidFill>
              </a:rPr>
              <a:t>Mountain of Faith </a:t>
            </a:r>
          </a:p>
          <a:p>
            <a:r>
              <a:rPr lang="en-US" altLang="ja-JP" sz="2800" dirty="0">
                <a:solidFill>
                  <a:schemeClr val="bg1"/>
                </a:solidFill>
              </a:rPr>
              <a:t>10.5 </a:t>
            </a:r>
            <a:r>
              <a:rPr lang="en-US" sz="2800" dirty="0">
                <a:solidFill>
                  <a:schemeClr val="bg1"/>
                </a:solidFill>
              </a:rPr>
              <a:t>Scarlet Weather Rhapsody </a:t>
            </a:r>
          </a:p>
          <a:p>
            <a:pPr algn="r"/>
            <a:r>
              <a:rPr lang="en-US" sz="1400" dirty="0">
                <a:solidFill>
                  <a:schemeClr val="bg1"/>
                </a:solidFill>
              </a:rPr>
              <a:t>(Fighting Game / Twilight Frontier)</a:t>
            </a:r>
          </a:p>
          <a:p>
            <a:r>
              <a:rPr lang="en-US" sz="2800" dirty="0">
                <a:solidFill>
                  <a:schemeClr val="bg1"/>
                </a:solidFill>
              </a:rPr>
              <a:t>11. Subterranean Animism </a:t>
            </a:r>
          </a:p>
          <a:p>
            <a:r>
              <a:rPr lang="en-US" sz="2800" dirty="0">
                <a:solidFill>
                  <a:schemeClr val="bg1"/>
                </a:solidFill>
              </a:rPr>
              <a:t>12. Undefined Fantastic Object </a:t>
            </a:r>
          </a:p>
          <a:p>
            <a:r>
              <a:rPr lang="en-US" sz="2800" dirty="0">
                <a:solidFill>
                  <a:schemeClr val="bg1"/>
                </a:solidFill>
              </a:rPr>
              <a:t>12.3 </a:t>
            </a:r>
            <a:r>
              <a:rPr lang="en-US" sz="2800" dirty="0" err="1">
                <a:solidFill>
                  <a:schemeClr val="bg1"/>
                </a:solidFill>
              </a:rPr>
              <a:t>Touhou</a:t>
            </a:r>
            <a:r>
              <a:rPr lang="en-US" sz="2800" dirty="0">
                <a:solidFill>
                  <a:schemeClr val="bg1"/>
                </a:solidFill>
              </a:rPr>
              <a:t> </a:t>
            </a:r>
            <a:r>
              <a:rPr lang="en-US" sz="2800" dirty="0" err="1">
                <a:solidFill>
                  <a:schemeClr val="bg1"/>
                </a:solidFill>
              </a:rPr>
              <a:t>Hisōtensoku</a:t>
            </a:r>
            <a:r>
              <a:rPr lang="en-US" dirty="0">
                <a:solidFill>
                  <a:schemeClr val="bg1"/>
                </a:solidFill>
              </a:rPr>
              <a:t> </a:t>
            </a:r>
          </a:p>
          <a:p>
            <a:pPr algn="r"/>
            <a:r>
              <a:rPr lang="en-US" sz="1400" dirty="0">
                <a:solidFill>
                  <a:schemeClr val="bg1"/>
                </a:solidFill>
              </a:rPr>
              <a:t>(Fighting Game / Twilight Frontier)</a:t>
            </a:r>
          </a:p>
          <a:p>
            <a:r>
              <a:rPr lang="en-US" sz="2800" dirty="0">
                <a:solidFill>
                  <a:schemeClr val="bg1"/>
                </a:solidFill>
              </a:rPr>
              <a:t>12.5 Double Spoiler</a:t>
            </a:r>
            <a:r>
              <a:rPr lang="en-US" dirty="0">
                <a:solidFill>
                  <a:schemeClr val="bg1"/>
                </a:solidFill>
              </a:rPr>
              <a:t> </a:t>
            </a:r>
          </a:p>
          <a:p>
            <a:pPr algn="r"/>
            <a:r>
              <a:rPr lang="en-US" altLang="ja-JP" sz="1400" dirty="0">
                <a:solidFill>
                  <a:schemeClr val="bg1"/>
                </a:solidFill>
              </a:rPr>
              <a:t>(Puzzle Game)</a:t>
            </a:r>
          </a:p>
          <a:p>
            <a:r>
              <a:rPr lang="en-US" sz="2800" dirty="0">
                <a:solidFill>
                  <a:schemeClr val="bg1"/>
                </a:solidFill>
              </a:rPr>
              <a:t>12.7 Fairy Wars </a:t>
            </a:r>
          </a:p>
          <a:p>
            <a:pPr algn="r"/>
            <a:r>
              <a:rPr lang="en-US" altLang="ja-JP" sz="1400" dirty="0">
                <a:solidFill>
                  <a:schemeClr val="bg1"/>
                </a:solidFill>
              </a:rPr>
              <a:t>(</a:t>
            </a:r>
            <a:r>
              <a:rPr lang="en-US" altLang="ja-JP" sz="1400" dirty="0" err="1">
                <a:solidFill>
                  <a:schemeClr val="bg1"/>
                </a:solidFill>
              </a:rPr>
              <a:t>Cirno</a:t>
            </a:r>
            <a:r>
              <a:rPr lang="en-US" altLang="ja-JP" sz="1400" dirty="0">
                <a:solidFill>
                  <a:schemeClr val="bg1"/>
                </a:solidFill>
              </a:rPr>
              <a:t> game)</a:t>
            </a:r>
          </a:p>
          <a:p>
            <a:r>
              <a:rPr lang="en-US" altLang="ja-JP" sz="2800" dirty="0">
                <a:solidFill>
                  <a:schemeClr val="bg1"/>
                </a:solidFill>
              </a:rPr>
              <a:t>13. </a:t>
            </a:r>
            <a:r>
              <a:rPr lang="en-US" sz="2800" dirty="0">
                <a:solidFill>
                  <a:schemeClr val="bg1"/>
                </a:solidFill>
              </a:rPr>
              <a:t>Ten Desires </a:t>
            </a:r>
          </a:p>
        </p:txBody>
      </p:sp>
      <p:sp>
        <p:nvSpPr>
          <p:cNvPr id="4" name="TextBox 3">
            <a:extLst>
              <a:ext uri="{FF2B5EF4-FFF2-40B4-BE49-F238E27FC236}">
                <a16:creationId xmlns:a16="http://schemas.microsoft.com/office/drawing/2014/main" id="{53E158C1-6FDF-4FA8-A203-5A5ED6EB2A95}"/>
              </a:ext>
            </a:extLst>
          </p:cNvPr>
          <p:cNvSpPr txBox="1"/>
          <p:nvPr/>
        </p:nvSpPr>
        <p:spPr>
          <a:xfrm>
            <a:off x="1300294" y="207584"/>
            <a:ext cx="9605394" cy="707886"/>
          </a:xfrm>
          <a:prstGeom prst="rect">
            <a:avLst/>
          </a:prstGeom>
          <a:noFill/>
        </p:spPr>
        <p:txBody>
          <a:bodyPr wrap="square" rtlCol="0">
            <a:spAutoFit/>
          </a:bodyPr>
          <a:lstStyle/>
          <a:p>
            <a:pPr algn="ctr"/>
            <a:r>
              <a:rPr lang="en-US" sz="4000" dirty="0">
                <a:solidFill>
                  <a:schemeClr val="bg1"/>
                </a:solidFill>
                <a:effectLst>
                  <a:glow rad="63500">
                    <a:schemeClr val="accent3">
                      <a:satMod val="175000"/>
                      <a:alpha val="40000"/>
                    </a:schemeClr>
                  </a:glow>
                  <a:outerShdw blurRad="38100" dist="38100" dir="2700000" algn="tl">
                    <a:schemeClr val="accent5"/>
                  </a:outerShdw>
                  <a:reflection blurRad="63500" stA="24000" endPos="65000" dist="25400" dir="5400000" sy="-100000" algn="bl" rotWithShape="0"/>
                </a:effectLst>
              </a:rPr>
              <a:t>Mid Era (2007-2011)</a:t>
            </a:r>
          </a:p>
        </p:txBody>
      </p:sp>
      <p:pic>
        <p:nvPicPr>
          <p:cNvPr id="12" name="Picture 11">
            <a:extLst>
              <a:ext uri="{FF2B5EF4-FFF2-40B4-BE49-F238E27FC236}">
                <a16:creationId xmlns:a16="http://schemas.microsoft.com/office/drawing/2014/main" id="{D33E7C28-8D42-4051-BF11-AF19CDF0B586}"/>
              </a:ext>
            </a:extLst>
          </p:cNvPr>
          <p:cNvPicPr>
            <a:picLocks noChangeAspect="1"/>
          </p:cNvPicPr>
          <p:nvPr/>
        </p:nvPicPr>
        <p:blipFill>
          <a:blip r:embed="rId3"/>
          <a:stretch>
            <a:fillRect/>
          </a:stretch>
        </p:blipFill>
        <p:spPr>
          <a:xfrm>
            <a:off x="8028606" y="915471"/>
            <a:ext cx="3929833" cy="3025542"/>
          </a:xfrm>
          <a:prstGeom prst="rect">
            <a:avLst/>
          </a:prstGeom>
          <a:effectLst/>
        </p:spPr>
      </p:pic>
      <p:pic>
        <p:nvPicPr>
          <p:cNvPr id="13" name="Picture 12">
            <a:extLst>
              <a:ext uri="{FF2B5EF4-FFF2-40B4-BE49-F238E27FC236}">
                <a16:creationId xmlns:a16="http://schemas.microsoft.com/office/drawing/2014/main" id="{AD14D9F7-F7A1-46B0-8489-B0045F9C9DAB}"/>
              </a:ext>
            </a:extLst>
          </p:cNvPr>
          <p:cNvPicPr>
            <a:picLocks noChangeAspect="1"/>
          </p:cNvPicPr>
          <p:nvPr/>
        </p:nvPicPr>
        <p:blipFill>
          <a:blip r:embed="rId4"/>
          <a:stretch>
            <a:fillRect/>
          </a:stretch>
        </p:blipFill>
        <p:spPr>
          <a:xfrm>
            <a:off x="6543413" y="3162443"/>
            <a:ext cx="3611013" cy="2780086"/>
          </a:xfrm>
          <a:prstGeom prst="rect">
            <a:avLst/>
          </a:prstGeom>
          <a:effectLst/>
        </p:spPr>
      </p:pic>
    </p:spTree>
    <p:extLst>
      <p:ext uri="{BB962C8B-B14F-4D97-AF65-F5344CB8AC3E}">
        <p14:creationId xmlns:p14="http://schemas.microsoft.com/office/powerpoint/2010/main" val="44516874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3688</TotalTime>
  <Words>1086</Words>
  <Application>Microsoft Office PowerPoint</Application>
  <PresentationFormat>Widescreen</PresentationFormat>
  <Paragraphs>219</Paragraphs>
  <Slides>20</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system-ui</vt:lpstr>
      <vt:lpstr>游ゴシック</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Jo-Anna Wall</dc:creator>
  <cp:lastModifiedBy>Wesley Jones</cp:lastModifiedBy>
  <cp:revision>99</cp:revision>
  <dcterms:created xsi:type="dcterms:W3CDTF">2018-12-28T14:13:00Z</dcterms:created>
  <dcterms:modified xsi:type="dcterms:W3CDTF">2019-05-08T10:03:19Z</dcterms:modified>
</cp:coreProperties>
</file>